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2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914B52-26B6-40C6-B3A5-5DAD232E8F5C}">
  <a:tblStyle styleId="{4A914B52-26B6-40C6-B3A5-5DAD232E8F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1e7f9daa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1e7f9daa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fcb79d4e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fcb79d4e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ff85d907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ff85d907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1e7f9daa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1e7f9daa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ff85d907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ff85d907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ff85d9078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ff85d9078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ff85d907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ff85d9078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216c9b9e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216c9b9e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ff85d9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ff85d9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1e7f9daa2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1e7f9daa2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51e7f9daa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51e7f9daa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1e7f9daa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1e7f9daa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ff85d907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ff85d907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ff85d9078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ff85d9078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ff85d9078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ff85d9078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ff85d9078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ff85d9078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ff85d9078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ff85d9078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1e7f9daa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1e7f9daa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ff85d9078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ff85d9078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ff85d9078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ff85d9078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ff85d907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ff85d907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1e7f9daa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1e7f9daa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dd3da0cd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dd3da0cd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1e7f9daa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1e7f9daa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ff85d9078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ff85d9078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1cd63830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1cd63830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1cd63830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1cd63830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1cd63830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1cd63830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dd3da0cd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dd3da0cd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ff85d907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ff85d907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f85d907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f85d907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1e7f9daa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1e7f9daa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1e7f9daa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1e7f9daa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1e7f9daa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1e7f9daa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fcb79d4e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fcb79d4e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ff85d90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ff85d90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bg>
      <p:bgPr>
        <a:gradFill>
          <a:gsLst>
            <a:gs pos="0">
              <a:srgbClr val="00FFFF"/>
            </a:gs>
            <a:gs pos="100000">
              <a:srgbClr val="1155CC"/>
            </a:gs>
          </a:gsLst>
          <a:lin ang="13500032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3000" y="1576297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Calibri"/>
              <a:buNone/>
              <a:defRPr sz="45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43000" y="4169903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bg>
      <p:bgPr>
        <a:gradFill>
          <a:gsLst>
            <a:gs pos="0">
              <a:srgbClr val="00FFFF"/>
            </a:gs>
            <a:gs pos="100000">
              <a:srgbClr val="1155CC"/>
            </a:gs>
          </a:gsLst>
          <a:lin ang="13500032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Calibri"/>
              <a:buNone/>
              <a:defRPr sz="4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95775" y="31032"/>
            <a:ext cx="78867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HiraKakuPro-W3"/>
              <a:buNone/>
              <a:defRPr sz="2400" i="0" u="none" strike="noStrike" cap="none">
                <a:solidFill>
                  <a:srgbClr val="434343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95775" y="815450"/>
            <a:ext cx="8654700" cy="38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HiraKakuPro-W3"/>
              <a:buChar char="•"/>
              <a:defRPr sz="2100" b="1" i="0" u="none" strike="noStrike" cap="none">
                <a:solidFill>
                  <a:srgbClr val="434343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HiraKakuPro-W3"/>
              <a:buChar char="•"/>
              <a:defRPr sz="1800" i="0" u="none" strike="noStrike" cap="none">
                <a:solidFill>
                  <a:srgbClr val="434343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HiraKakuPro-W3"/>
              <a:buChar char="•"/>
              <a:defRPr sz="1500" i="0" u="none" strike="noStrike" cap="none">
                <a:solidFill>
                  <a:srgbClr val="434343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iraKakuPro-W3"/>
              <a:buChar char="•"/>
              <a:defRPr sz="1400" i="0" u="none" strike="noStrike" cap="none">
                <a:solidFill>
                  <a:srgbClr val="434343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iraKakuPro-W3"/>
              <a:buChar char="•"/>
              <a:defRPr sz="1400" i="0" u="none" strike="noStrike" cap="none">
                <a:solidFill>
                  <a:srgbClr val="434343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iraKakuPro-W3"/>
              <a:buChar char="•"/>
              <a:defRPr sz="1400" i="0" u="none" strike="noStrike" cap="none">
                <a:solidFill>
                  <a:srgbClr val="434343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iraKakuPro-W3"/>
              <a:buChar char="•"/>
              <a:defRPr sz="1400" i="0" u="none" strike="noStrike" cap="none">
                <a:solidFill>
                  <a:srgbClr val="434343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iraKakuPro-W3"/>
              <a:buChar char="•"/>
              <a:defRPr sz="1400" i="0" u="none" strike="noStrike" cap="none">
                <a:solidFill>
                  <a:srgbClr val="434343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iraKakuPro-W3"/>
              <a:buChar char="•"/>
              <a:defRPr sz="1400" i="0" u="none" strike="noStrike" cap="none">
                <a:solidFill>
                  <a:srgbClr val="434343"/>
                </a:solidFill>
                <a:latin typeface="HiraKakuPro-W3"/>
                <a:ea typeface="HiraKakuPro-W3"/>
                <a:cs typeface="HiraKakuPro-W3"/>
                <a:sym typeface="HiraKakuPro-W3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cxnSp>
        <p:nvCxnSpPr>
          <p:cNvPr id="29" name="Google Shape;29;p4"/>
          <p:cNvCxnSpPr/>
          <p:nvPr/>
        </p:nvCxnSpPr>
        <p:spPr>
          <a:xfrm rot="10800000" flipH="1">
            <a:off x="195775" y="687500"/>
            <a:ext cx="8654700" cy="11100"/>
          </a:xfrm>
          <a:prstGeom prst="straightConnector1">
            <a:avLst/>
          </a:prstGeom>
          <a:noFill/>
          <a:ln w="38100" cap="flat" cmpd="sng">
            <a:solidFill>
              <a:srgbClr val="9FC5E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ndk/guides/neuralnetworks/index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lite/guide/hosted_model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6.08342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download.tensorflow.org/models/tflite_11_05_08/inception_v3_quant.tgz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ensorflow/examples/tree/master/lite/examples" TargetMode="External"/><Relationship Id="rId3" Type="http://schemas.openxmlformats.org/officeDocument/2006/relationships/hyperlink" Target="https://www.tensorflow.org/lite" TargetMode="External"/><Relationship Id="rId7" Type="http://schemas.openxmlformats.org/officeDocument/2006/relationships/hyperlink" Target="https://www.youtube.com/channel/UC0rqucBdTuFTjJiefW5t-IQ/playlist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tensorflow.org/lite/models/object_detection/overview" TargetMode="External"/><Relationship Id="rId5" Type="http://schemas.openxmlformats.org/officeDocument/2006/relationships/hyperlink" Target="https://towardsdatascience.com/the-7-steps-of-machine-learning-2877d7e5548e" TargetMode="External"/><Relationship Id="rId4" Type="http://schemas.openxmlformats.org/officeDocument/2006/relationships/hyperlink" Target="https://towardsdatascience.com/machine-learning-classifiers-a5cc4e1b0623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FFF"/>
            </a:gs>
            <a:gs pos="100000">
              <a:srgbClr val="1155CC"/>
            </a:gs>
          </a:gsLst>
          <a:lin ang="13500032" scaled="0"/>
        </a:gra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245175" y="2124950"/>
            <a:ext cx="7910400" cy="1789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 Lite - Running Machine Learning Models on Android&amp;Embedded devices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 machine learning models on mobile and IoT devices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7239750" y="3914700"/>
            <a:ext cx="1621800" cy="1168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900" dirty="0"/>
              <a:t>Dinakar Maurya</a:t>
            </a:r>
            <a:endParaRPr sz="900" dirty="0"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800" y="321075"/>
            <a:ext cx="1678351" cy="167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000" y="292873"/>
            <a:ext cx="1621951" cy="173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5725" y="507900"/>
            <a:ext cx="1740265" cy="12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195775" y="31032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TensorFlow Lite example apps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254000" y="818450"/>
            <a:ext cx="8650200" cy="4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ja" sz="1700"/>
              <a:t>Gesture recognition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ja" sz="1700"/>
              <a:t>Train a neural network to recognize gestures caught on your webcam using TensorFlow.js,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ja" sz="1700"/>
              <a:t>then use TensorFlow Lite to convert the model to run inference on your device.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ja" sz="1700"/>
              <a:t>Image classification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ja" sz="1700"/>
              <a:t>Test an image classification solution with a pre-trained model that can recognize 1000 different types of items from input frames on a mobile camera.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ja" sz="1700"/>
              <a:t>Object detection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ja" sz="1700"/>
              <a:t>Explore an app using a pre-trained model that draws and labels bounding boxes around 1000 different recognizable objects from input frames on a mobile camera.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ja" sz="1700"/>
              <a:t>Speech recognition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ja" sz="1700"/>
              <a:t>Explore an app that uses a microphone to spot keywords and return a probability score for the words spoken.</a:t>
            </a:r>
            <a:endParaRPr sz="170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195775" y="31032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Benifits</a:t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254000" y="818450"/>
            <a:ext cx="8650200" cy="4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1200"/>
              </a:spcBef>
              <a:spcAft>
                <a:spcPts val="0"/>
              </a:spcAft>
              <a:buFont typeface="Arial"/>
              <a:buNone/>
            </a:pPr>
            <a:r>
              <a:rPr lang="ja" sz="1650">
                <a:solidFill>
                  <a:srgbClr val="80868B"/>
                </a:solidFill>
              </a:rPr>
              <a:t>On-device ML inference is difficult because of the many constraints—TensorFlow Lite can solve these:</a:t>
            </a:r>
            <a:endParaRPr sz="2700">
              <a:solidFill>
                <a:srgbClr val="FB8C00"/>
              </a:solidFill>
            </a:endParaRPr>
          </a:p>
          <a:p>
            <a:pPr marL="457200" lvl="0" indent="-317500" algn="l" rtl="0">
              <a:spcBef>
                <a:spcPts val="2400"/>
              </a:spcBef>
              <a:spcAft>
                <a:spcPts val="0"/>
              </a:spcAft>
              <a:buSzPts val="1400"/>
              <a:buChar char="●"/>
            </a:pPr>
            <a:r>
              <a:rPr lang="ja" sz="1300">
                <a:solidFill>
                  <a:srgbClr val="202124"/>
                </a:solidFill>
              </a:rPr>
              <a:t>Performance</a:t>
            </a:r>
            <a:endParaRPr sz="1300">
              <a:solidFill>
                <a:srgbClr val="202124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ja" sz="1300">
                <a:solidFill>
                  <a:srgbClr val="202124"/>
                </a:solidFill>
              </a:rPr>
              <a:t>TF Lite is fast with no noticeable accuracy loss.</a:t>
            </a:r>
            <a:endParaRPr sz="1300">
              <a:solidFill>
                <a:srgbClr val="20212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ja" sz="1300">
                <a:solidFill>
                  <a:srgbClr val="202124"/>
                </a:solidFill>
              </a:rPr>
              <a:t>Portability</a:t>
            </a:r>
            <a:endParaRPr sz="1300">
              <a:solidFill>
                <a:srgbClr val="202124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ja" sz="1300">
                <a:solidFill>
                  <a:srgbClr val="202124"/>
                </a:solidFill>
              </a:rPr>
              <a:t>Android, iOS, and more specialized IoT devices.</a:t>
            </a:r>
            <a:endParaRPr sz="1300">
              <a:solidFill>
                <a:srgbClr val="20212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ja" sz="1300">
                <a:solidFill>
                  <a:srgbClr val="202124"/>
                </a:solidFill>
              </a:rPr>
              <a:t>Low latency</a:t>
            </a:r>
            <a:endParaRPr sz="1300">
              <a:solidFill>
                <a:srgbClr val="202124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ja" sz="1300">
                <a:solidFill>
                  <a:srgbClr val="202124"/>
                </a:solidFill>
              </a:rPr>
              <a:t>Optimized float- and fixed-point CPU kernels.</a:t>
            </a:r>
            <a:endParaRPr sz="1300">
              <a:solidFill>
                <a:srgbClr val="20212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ja" sz="1300">
                <a:solidFill>
                  <a:srgbClr val="202124"/>
                </a:solidFill>
              </a:rPr>
              <a:t>Acceleration</a:t>
            </a:r>
            <a:endParaRPr sz="1300">
              <a:solidFill>
                <a:srgbClr val="202124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ja" sz="1300">
                <a:solidFill>
                  <a:srgbClr val="202124"/>
                </a:solidFill>
              </a:rPr>
              <a:t>Integration with GPU and internal/external accelerators.</a:t>
            </a:r>
            <a:endParaRPr sz="1300">
              <a:solidFill>
                <a:srgbClr val="202124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AutoNum type="alphaLcPeriod"/>
            </a:pPr>
            <a:r>
              <a:rPr lang="ja" sz="1200">
                <a:solidFill>
                  <a:srgbClr val="202124"/>
                </a:solidFill>
                <a:highlight>
                  <a:srgbClr val="FFFFFF"/>
                </a:highlight>
              </a:rPr>
              <a:t>TensorFlow Lite also supports hardware acceleration with the </a:t>
            </a:r>
            <a:r>
              <a:rPr lang="ja" sz="1200" u="sng">
                <a:solidFill>
                  <a:srgbClr val="1A73E8"/>
                </a:solidFill>
                <a:highlight>
                  <a:srgbClr val="FFFFFF"/>
                </a:highlight>
                <a:hlinkClick r:id="rId3"/>
              </a:rPr>
              <a:t>Android Neural Networks API</a:t>
            </a:r>
            <a:r>
              <a:rPr lang="ja" sz="1200">
                <a:solidFill>
                  <a:srgbClr val="202124"/>
                </a:solidFill>
                <a:highlight>
                  <a:srgbClr val="FFFFFF"/>
                </a:highlight>
              </a:rPr>
              <a:t>.</a:t>
            </a:r>
            <a:endParaRPr sz="1300">
              <a:solidFill>
                <a:srgbClr val="20212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ja" sz="1300">
                <a:solidFill>
                  <a:srgbClr val="202124"/>
                </a:solidFill>
              </a:rPr>
              <a:t>Small model size</a:t>
            </a:r>
            <a:endParaRPr sz="1300">
              <a:solidFill>
                <a:srgbClr val="202124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ja" sz="1300">
                <a:solidFill>
                  <a:srgbClr val="202124"/>
                </a:solidFill>
              </a:rPr>
              <a:t>Controlled dependencies, quantization and op registration.</a:t>
            </a:r>
            <a:endParaRPr sz="1300">
              <a:solidFill>
                <a:srgbClr val="202124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ja" sz="1300">
                <a:solidFill>
                  <a:srgbClr val="202124"/>
                </a:solidFill>
              </a:rPr>
              <a:t>Tooling</a:t>
            </a:r>
            <a:endParaRPr sz="1300">
              <a:solidFill>
                <a:srgbClr val="202124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ja" sz="1300">
                <a:solidFill>
                  <a:srgbClr val="202124"/>
                </a:solidFill>
              </a:rPr>
              <a:t>Conversion, compression, benchmarking, power-consumption, and more.</a:t>
            </a: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195775" y="31032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How it works</a:t>
            </a:r>
            <a:endParaRPr/>
          </a:p>
        </p:txBody>
      </p:sp>
      <p:sp>
        <p:nvSpPr>
          <p:cNvPr id="126" name="Google Shape;126;p17"/>
          <p:cNvSpPr txBox="1"/>
          <p:nvPr/>
        </p:nvSpPr>
        <p:spPr>
          <a:xfrm>
            <a:off x="254000" y="818450"/>
            <a:ext cx="8650200" cy="4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350">
                <a:solidFill>
                  <a:srgbClr val="80868B"/>
                </a:solidFill>
              </a:rPr>
              <a:t>Pick a model</a:t>
            </a:r>
            <a:endParaRPr sz="1700"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ja" sz="1200">
                <a:solidFill>
                  <a:srgbClr val="202124"/>
                </a:solidFill>
              </a:rPr>
              <a:t>Pick a new model or retrain an existing one.</a:t>
            </a:r>
            <a:endParaRPr sz="1200"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ja" sz="1350">
                <a:solidFill>
                  <a:srgbClr val="80868B"/>
                </a:solidFill>
              </a:rPr>
              <a:t>Convert</a:t>
            </a:r>
            <a:endParaRPr sz="1700"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ja" sz="1200">
                <a:solidFill>
                  <a:srgbClr val="202124"/>
                </a:solidFill>
              </a:rPr>
              <a:t>Convert a TensorFlow model into a compressed flat buffer with the TensorFlow Lite Converter.</a:t>
            </a:r>
            <a:endParaRPr sz="3600">
              <a:solidFill>
                <a:srgbClr val="80868B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ja" sz="1350">
                <a:solidFill>
                  <a:srgbClr val="80868B"/>
                </a:solidFill>
              </a:rPr>
              <a:t>Deploy</a:t>
            </a:r>
            <a:endParaRPr sz="1700"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ja" sz="1200">
                <a:solidFill>
                  <a:srgbClr val="202124"/>
                </a:solidFill>
              </a:rPr>
              <a:t>Take the compressed </a:t>
            </a:r>
            <a:r>
              <a:rPr lang="ja" sz="1100">
                <a:solidFill>
                  <a:srgbClr val="37474F"/>
                </a:solidFill>
                <a:highlight>
                  <a:srgbClr val="F1F3F4"/>
                </a:highlight>
              </a:rPr>
              <a:t>.tflite</a:t>
            </a:r>
            <a:r>
              <a:rPr lang="ja" sz="1200">
                <a:solidFill>
                  <a:srgbClr val="202124"/>
                </a:solidFill>
              </a:rPr>
              <a:t> file and load it into a mobile or embedded device.</a:t>
            </a:r>
            <a:endParaRPr sz="3600">
              <a:solidFill>
                <a:srgbClr val="80868B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350">
                <a:solidFill>
                  <a:srgbClr val="80868B"/>
                </a:solidFill>
              </a:rPr>
              <a:t>Optimize</a:t>
            </a:r>
            <a:endParaRPr sz="1700"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200">
                <a:solidFill>
                  <a:srgbClr val="202124"/>
                </a:solidFill>
              </a:rPr>
              <a:t>Quantize by converting 32-bit floats to more efficient 8-bit integers or run on GPU.</a:t>
            </a:r>
            <a:endParaRPr sz="1200"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600"/>
              </a:spcBef>
              <a:spcAft>
                <a:spcPts val="900"/>
              </a:spcAft>
              <a:buNone/>
            </a:pPr>
            <a:endParaRPr sz="2750">
              <a:solidFill>
                <a:srgbClr val="80868B"/>
              </a:solidFill>
              <a:highlight>
                <a:srgbClr val="FFFFFF"/>
              </a:highlight>
            </a:endParaRPr>
          </a:p>
        </p:txBody>
      </p:sp>
      <p:sp>
        <p:nvSpPr>
          <p:cNvPr id="127" name="Google Shape;12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"/>
              <a:t>12</a:t>
            </a:fld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150" y="9797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6450" y="18941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2050" y="25717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5775" y="3571425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>
            <a:off x="195775" y="815450"/>
            <a:ext cx="8654700" cy="3835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0"/>
              <a:t>Some Basic Terms</a:t>
            </a:r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195775" y="31032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Before Starting - Some basic terms</a:t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875" y="868825"/>
            <a:ext cx="3704849" cy="278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1438" y="3742550"/>
            <a:ext cx="2166951" cy="12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"/>
              <a:t>14</a:t>
            </a:fld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2352775" y="868813"/>
            <a:ext cx="2004264" cy="1569618"/>
          </a:xfrm>
          <a:prstGeom prst="irregularSeal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/>
              <a:t>Machine Learning</a:t>
            </a:r>
            <a:endParaRPr sz="1300"/>
          </a:p>
        </p:txBody>
      </p:sp>
      <p:sp>
        <p:nvSpPr>
          <p:cNvPr id="147" name="Google Shape;147;p19"/>
          <p:cNvSpPr/>
          <p:nvPr/>
        </p:nvSpPr>
        <p:spPr>
          <a:xfrm>
            <a:off x="247400" y="2760125"/>
            <a:ext cx="2004264" cy="1569618"/>
          </a:xfrm>
          <a:prstGeom prst="irregularSeal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/>
              <a:t>Machine Learning Classifiers</a:t>
            </a:r>
            <a:endParaRPr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195775" y="31032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Before Starting - Some basic terms</a:t>
            </a:r>
            <a:endParaRPr/>
          </a:p>
        </p:txBody>
      </p:sp>
      <p:sp>
        <p:nvSpPr>
          <p:cNvPr id="153" name="Google Shape;153;p20"/>
          <p:cNvSpPr txBox="1"/>
          <p:nvPr/>
        </p:nvSpPr>
        <p:spPr>
          <a:xfrm>
            <a:off x="254000" y="818450"/>
            <a:ext cx="8650200" cy="4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585" y="699424"/>
            <a:ext cx="3920016" cy="22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925" y="2884125"/>
            <a:ext cx="2224025" cy="22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000" y="818450"/>
            <a:ext cx="3979925" cy="24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195775" y="31032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Before Starting - Some basic terms</a:t>
            </a:r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254000" y="818450"/>
            <a:ext cx="8650200" cy="4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ja">
                <a:solidFill>
                  <a:schemeClr val="dk1"/>
                </a:solidFill>
              </a:rPr>
              <a:t>Transfer learning</a:t>
            </a:r>
            <a:endParaRPr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○"/>
            </a:pPr>
            <a:r>
              <a:rPr lang="ja" sz="1200">
                <a:solidFill>
                  <a:srgbClr val="222222"/>
                </a:solidFill>
                <a:highlight>
                  <a:srgbClr val="FFFFFF"/>
                </a:highlight>
              </a:rPr>
              <a:t>Transfer learning is a research problem in machine learning that focuses on storing knowledge gained while solving one problem and applying it to a different but related problem.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○"/>
            </a:pPr>
            <a:r>
              <a:rPr lang="ja" sz="1200">
                <a:solidFill>
                  <a:srgbClr val="222222"/>
                </a:solidFill>
                <a:highlight>
                  <a:srgbClr val="FFFFFF"/>
                </a:highlight>
              </a:rPr>
              <a:t>For example, knowledge gained while learning to recognize cars could apply when trying to recognize trucks.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ja">
                <a:solidFill>
                  <a:schemeClr val="dk1"/>
                </a:solidFill>
              </a:rPr>
              <a:t>Pre-trained model(</a:t>
            </a:r>
            <a:r>
              <a:rPr lang="ja" u="sng">
                <a:solidFill>
                  <a:schemeClr val="hlink"/>
                </a:solidFill>
                <a:hlinkClick r:id="rId3"/>
              </a:rPr>
              <a:t>https://www.tensorflow.org/lite/guide/hosted_models</a:t>
            </a:r>
            <a:r>
              <a:rPr lang="ja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○"/>
            </a:pPr>
            <a:r>
              <a:rPr lang="ja" sz="1200">
                <a:solidFill>
                  <a:srgbClr val="222222"/>
                </a:solidFill>
                <a:highlight>
                  <a:srgbClr val="FFFFFF"/>
                </a:highlight>
              </a:rPr>
              <a:t>A pre-trained model is a model that was trained on a large benchmark dataset to solve a problem similar to the one that we want to solve.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○"/>
            </a:pPr>
            <a:r>
              <a:rPr lang="ja" sz="1200">
                <a:solidFill>
                  <a:srgbClr val="222222"/>
                </a:solidFill>
                <a:highlight>
                  <a:srgbClr val="FFFFFF"/>
                </a:highlight>
              </a:rPr>
              <a:t>Models-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■"/>
            </a:pPr>
            <a:r>
              <a:rPr lang="ja" sz="1200">
                <a:solidFill>
                  <a:srgbClr val="222222"/>
                </a:solidFill>
                <a:highlight>
                  <a:srgbClr val="FFFFFF"/>
                </a:highlight>
              </a:rPr>
              <a:t>Inception v3 -  </a:t>
            </a:r>
            <a:r>
              <a:rPr lang="ja" sz="1200">
                <a:solidFill>
                  <a:srgbClr val="222222"/>
                </a:solidFill>
                <a:highlight>
                  <a:schemeClr val="lt1"/>
                </a:highlight>
              </a:rPr>
              <a:t>1000 classes - image dataset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ja" sz="1200">
                <a:solidFill>
                  <a:srgbClr val="222222"/>
                </a:solidFill>
                <a:highlight>
                  <a:srgbClr val="FFFFFF"/>
                </a:highlight>
              </a:rPr>
              <a:t>It is trained for the ImageNet Large Visual Recognition Challenge using the data from 2012. This is a standard task in computer vision, where models try to classify entire images into 1000 classes.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■"/>
            </a:pPr>
            <a:r>
              <a:rPr lang="ja" sz="1200">
                <a:solidFill>
                  <a:srgbClr val="222222"/>
                </a:solidFill>
                <a:highlight>
                  <a:srgbClr val="FFFFFF"/>
                </a:highlight>
              </a:rPr>
              <a:t>MobileNet - A class of convolutional neural network designed by researchers at Google. They are coined “mobile-first” in that they’re architected from the ground up to be resource-friendly and run quickly, right on your phone.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ja">
                <a:solidFill>
                  <a:schemeClr val="dk1"/>
                </a:solidFill>
              </a:rPr>
              <a:t>PILLOW- </a:t>
            </a:r>
            <a:r>
              <a:rPr lang="ja" sz="1100">
                <a:solidFill>
                  <a:srgbClr val="222222"/>
                </a:solidFill>
                <a:highlight>
                  <a:srgbClr val="FFFFFF"/>
                </a:highlight>
              </a:rPr>
              <a:t>Python Imaging Library is a free library for the Python programming language that adds support for opening, manipulating, and saving many different image file formats. It is available for Windows, Mac OS X and Linux.</a:t>
            </a:r>
            <a:endParaRPr sz="1000"/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195775" y="31032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Deep Learning Models - pre trained</a:t>
            </a:r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1"/>
          </p:nvPr>
        </p:nvSpPr>
        <p:spPr>
          <a:xfrm>
            <a:off x="195775" y="815450"/>
            <a:ext cx="8654700" cy="3835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ja" sz="1600" b="0"/>
              <a:t>Object detection </a:t>
            </a:r>
            <a:endParaRPr sz="1600" b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ja" sz="1600" b="0"/>
              <a:t>- coco_ssd_mobilenet_v1_1.0_quant_2018_06_29 - Recognize 80 different classes of objects</a:t>
            </a:r>
            <a:endParaRPr sz="1600" b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ja" sz="1600" b="0"/>
              <a:t>Pose estimation</a:t>
            </a:r>
            <a:endParaRPr sz="1600" b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ja" sz="1600" b="0"/>
              <a:t>-multi_person_mobilenet_v1_075_float - 16 poses (nose -1, leftEye - 2, rightEye - 3 etc.)</a:t>
            </a:r>
            <a:endParaRPr sz="1600" b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ja" sz="1600" b="0"/>
              <a:t>Image segmentation </a:t>
            </a:r>
            <a:endParaRPr sz="1600" b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ja" sz="1600" b="0"/>
              <a:t>- deeplabv3_257_mv_gpu</a:t>
            </a:r>
            <a:endParaRPr sz="1600" b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ja" sz="1600" b="0"/>
              <a:t>Smart reply </a:t>
            </a:r>
            <a:endParaRPr sz="1600" b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ja" sz="1600" b="0"/>
              <a:t>- smartreply_1.0_2017_11_01</a:t>
            </a:r>
            <a:endParaRPr sz="1600" b="0"/>
          </a:p>
        </p:txBody>
      </p:sp>
      <p:sp>
        <p:nvSpPr>
          <p:cNvPr id="171" name="Google Shape;171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"/>
              <a:t>17</a:t>
            </a:fld>
            <a:endParaRPr/>
          </a:p>
        </p:txBody>
      </p:sp>
      <p:graphicFrame>
        <p:nvGraphicFramePr>
          <p:cNvPr id="172" name="Google Shape;172;p22"/>
          <p:cNvGraphicFramePr/>
          <p:nvPr/>
        </p:nvGraphicFramePr>
        <p:xfrm>
          <a:off x="258200" y="4143425"/>
          <a:ext cx="8423850" cy="833450"/>
        </p:xfrm>
        <a:graphic>
          <a:graphicData uri="http://schemas.openxmlformats.org/drawingml/2006/table">
            <a:tbl>
              <a:tblPr>
                <a:noFill/>
                <a:tableStyleId>{4A914B52-26B6-40C6-B3A5-5DAD232E8F5C}</a:tableStyleId>
              </a:tblPr>
              <a:tblGrid>
                <a:gridCol w="140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3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3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3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3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05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 name</a:t>
                      </a:r>
                      <a:endParaRPr sz="105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76200" marB="76200" anchor="ctr"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05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Paper and model</a:t>
                      </a:r>
                      <a:endParaRPr sz="105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76200" marB="76200" anchor="ctr"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05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 size</a:t>
                      </a:r>
                      <a:endParaRPr sz="105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76200" marB="76200" anchor="ctr"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05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Top-1 accuracy</a:t>
                      </a:r>
                      <a:endParaRPr sz="105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76200" marB="76200" anchor="ctr"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05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Top-5 accuracy</a:t>
                      </a:r>
                      <a:endParaRPr sz="105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76200" marB="76200" anchor="ctr">
                    <a:solidFill>
                      <a:srgbClr val="E8EA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05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TF Lite performance</a:t>
                      </a:r>
                      <a:endParaRPr sz="105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76200" marB="76200" anchor="ctr">
                    <a:solidFill>
                      <a:srgbClr val="E8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05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Inception_V3_quant</a:t>
                      </a:r>
                      <a:endParaRPr sz="105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66675" marB="7620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050" u="sng">
                          <a:solidFill>
                            <a:srgbClr val="1A73E8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paper</a:t>
                      </a:r>
                      <a:r>
                        <a:rPr lang="ja" sz="105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,</a:t>
                      </a:r>
                      <a:r>
                        <a:rPr lang="ja" sz="1050" u="sng">
                          <a:solidFill>
                            <a:srgbClr val="1A73E8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  <a:hlinkClick r:id="rId4"/>
                        </a:rPr>
                        <a:t>tflite&amp;pb</a:t>
                      </a:r>
                      <a:endParaRPr sz="1050" u="sng">
                        <a:solidFill>
                          <a:srgbClr val="1A73E8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  <a:hlinkClick r:id="rId4"/>
                      </a:endParaRPr>
                    </a:p>
                  </a:txBody>
                  <a:tcPr marL="76200" marR="76200" marT="66675" marB="76200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05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23 Mb</a:t>
                      </a:r>
                      <a:endParaRPr sz="105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66675" marB="76200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05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77.5%</a:t>
                      </a:r>
                      <a:endParaRPr sz="105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66675" marB="76200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05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93.7%</a:t>
                      </a:r>
                      <a:endParaRPr sz="105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66675" marB="76200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05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637 ms</a:t>
                      </a:r>
                      <a:endParaRPr sz="105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66675" marB="762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3" name="Google Shape;173;p22"/>
          <p:cNvSpPr/>
          <p:nvPr/>
        </p:nvSpPr>
        <p:spPr>
          <a:xfrm>
            <a:off x="6732825" y="2782024"/>
            <a:ext cx="2117664" cy="1361394"/>
          </a:xfrm>
          <a:prstGeom prst="irregularSeal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/>
              <a:t>Example of one mode size accuracy etc.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195775" y="31032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Before Starting - Some basic terms</a:t>
            </a:r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254000" y="818450"/>
            <a:ext cx="8650200" cy="4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ja" sz="1000"/>
              <a:t>Model</a:t>
            </a:r>
            <a:endParaRPr sz="10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ja" sz="1000"/>
              <a:t>A machine learning model can be a mathematical representation of a real-world process.</a:t>
            </a:r>
            <a:endParaRPr sz="10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ja" sz="1000"/>
              <a:t>The output of the training process is a machine learning model which you can then use to make predictions.</a:t>
            </a:r>
            <a:endParaRPr sz="100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ja" sz="1000"/>
              <a:t>Train</a:t>
            </a:r>
            <a:endParaRPr sz="10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ja" sz="1000"/>
              <a:t>The training data is used to make sure the machine recognizes patterns in the data.</a:t>
            </a:r>
            <a:endParaRPr sz="10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ja" sz="1000"/>
              <a:t>The cross-validation data is used to ensure better accuracy and efficiency of the algorithm used to train the machine.</a:t>
            </a:r>
            <a:endParaRPr sz="10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ja" sz="1000"/>
              <a:t>And the test data is used to see how well the machine can predict new answers based on its training.</a:t>
            </a:r>
            <a:endParaRPr sz="100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ja" sz="1000"/>
              <a:t>Classifier(</a:t>
            </a:r>
            <a:r>
              <a:rPr lang="ja" sz="1000">
                <a:solidFill>
                  <a:schemeClr val="dk1"/>
                </a:solidFill>
              </a:rPr>
              <a:t>Machine Learning Classifiers)</a:t>
            </a:r>
            <a:endParaRPr sz="10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ja" sz="1000"/>
              <a:t>Classification is the process of predicting the class of given data points. Classes are sometimes called as targets/ labels or categories.</a:t>
            </a:r>
            <a:endParaRPr sz="10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ja" sz="1000"/>
              <a:t>Classification predictive modeling is the task of approximating a mapping function (f) from input variables (X) to discrete output variables (y).</a:t>
            </a:r>
            <a:endParaRPr sz="1000"/>
          </a:p>
          <a:p>
            <a:pPr marL="1371600" lvl="2" indent="-279400" algn="l" rtl="0">
              <a:spcBef>
                <a:spcPts val="0"/>
              </a:spcBef>
              <a:spcAft>
                <a:spcPts val="0"/>
              </a:spcAft>
              <a:buSzPts val="800"/>
              <a:buAutoNum type="romanLcPeriod"/>
            </a:pPr>
            <a:r>
              <a:rPr lang="ja" sz="800"/>
              <a:t>Linear Classifiers: Logistic Regression, Naive Bayes Classifier.</a:t>
            </a:r>
            <a:endParaRPr sz="800"/>
          </a:p>
          <a:p>
            <a:pPr marL="1371600" lvl="2" indent="-279400" algn="l" rtl="0">
              <a:spcBef>
                <a:spcPts val="0"/>
              </a:spcBef>
              <a:spcAft>
                <a:spcPts val="0"/>
              </a:spcAft>
              <a:buSzPts val="800"/>
              <a:buAutoNum type="romanLcPeriod"/>
            </a:pPr>
            <a:r>
              <a:rPr lang="ja" sz="800"/>
              <a:t>Support Vector Machines.</a:t>
            </a:r>
            <a:endParaRPr sz="800"/>
          </a:p>
          <a:p>
            <a:pPr marL="1371600" lvl="2" indent="-279400" algn="l" rtl="0">
              <a:spcBef>
                <a:spcPts val="0"/>
              </a:spcBef>
              <a:spcAft>
                <a:spcPts val="0"/>
              </a:spcAft>
              <a:buSzPts val="800"/>
              <a:buAutoNum type="romanLcPeriod"/>
            </a:pPr>
            <a:r>
              <a:rPr lang="ja" sz="800"/>
              <a:t>Decision Trees.</a:t>
            </a:r>
            <a:endParaRPr sz="800"/>
          </a:p>
          <a:p>
            <a:pPr marL="1371600" lvl="2" indent="-279400" algn="l" rtl="0">
              <a:spcBef>
                <a:spcPts val="0"/>
              </a:spcBef>
              <a:spcAft>
                <a:spcPts val="0"/>
              </a:spcAft>
              <a:buSzPts val="800"/>
              <a:buAutoNum type="romanLcPeriod"/>
            </a:pPr>
            <a:r>
              <a:rPr lang="ja" sz="800"/>
              <a:t>Boosted Trees.</a:t>
            </a:r>
            <a:endParaRPr sz="800"/>
          </a:p>
          <a:p>
            <a:pPr marL="1371600" lvl="2" indent="-279400" algn="l" rtl="0">
              <a:spcBef>
                <a:spcPts val="0"/>
              </a:spcBef>
              <a:spcAft>
                <a:spcPts val="0"/>
              </a:spcAft>
              <a:buSzPts val="800"/>
              <a:buAutoNum type="romanLcPeriod"/>
            </a:pPr>
            <a:r>
              <a:rPr lang="ja" sz="800"/>
              <a:t>Random Forest.</a:t>
            </a:r>
            <a:endParaRPr sz="800"/>
          </a:p>
          <a:p>
            <a:pPr marL="1371600" lvl="2" indent="-279400" algn="l" rtl="0">
              <a:spcBef>
                <a:spcPts val="0"/>
              </a:spcBef>
              <a:spcAft>
                <a:spcPts val="0"/>
              </a:spcAft>
              <a:buSzPts val="800"/>
              <a:buAutoNum type="romanLcPeriod"/>
            </a:pPr>
            <a:r>
              <a:rPr lang="ja" sz="800"/>
              <a:t>Neural Networks.</a:t>
            </a:r>
            <a:endParaRPr sz="800"/>
          </a:p>
          <a:p>
            <a:pPr marL="1371600" lvl="2" indent="-279400" algn="l" rtl="0">
              <a:spcBef>
                <a:spcPts val="0"/>
              </a:spcBef>
              <a:spcAft>
                <a:spcPts val="0"/>
              </a:spcAft>
              <a:buSzPts val="800"/>
              <a:buAutoNum type="romanLcPeriod"/>
            </a:pPr>
            <a:r>
              <a:rPr lang="ja" sz="800"/>
              <a:t>Nearest Neighbor.</a:t>
            </a:r>
            <a:endParaRPr sz="80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ja" sz="1000">
                <a:solidFill>
                  <a:schemeClr val="dk1"/>
                </a:solidFill>
              </a:rPr>
              <a:t>Protocol Buffers(.pb) also known as protobuf, is Google's language-neutral, platform-neutral, extensible mechanism that is used to serialize structured data.</a:t>
            </a:r>
            <a:endParaRPr sz="10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ja" sz="1000">
                <a:solidFill>
                  <a:schemeClr val="dk1"/>
                </a:solidFill>
              </a:rPr>
              <a:t>.tflite(Tensorflow Lite FlatBuffer File) -</a:t>
            </a:r>
            <a:endParaRPr sz="1000">
              <a:solidFill>
                <a:schemeClr val="dk1"/>
              </a:solidFill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lphaLcPeriod"/>
            </a:pPr>
            <a:r>
              <a:rPr lang="ja" sz="1000">
                <a:solidFill>
                  <a:schemeClr val="dk1"/>
                </a:solidFill>
              </a:rPr>
              <a:t>Converted form of machine learning trained model. </a:t>
            </a:r>
            <a:endParaRPr sz="1000">
              <a:solidFill>
                <a:schemeClr val="dk1"/>
              </a:solidFill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lphaLcPeriod"/>
            </a:pPr>
            <a:r>
              <a:rPr lang="ja" sz="1000">
                <a:solidFill>
                  <a:schemeClr val="dk1"/>
                </a:solidFill>
              </a:rPr>
              <a:t>This(.tflite file) gets loaded in to a mobile interpreter.</a:t>
            </a:r>
            <a:endParaRPr sz="800"/>
          </a:p>
        </p:txBody>
      </p:sp>
      <p:sp>
        <p:nvSpPr>
          <p:cNvPr id="180" name="Google Shape;180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>
            <a:spLocks noGrp="1"/>
          </p:cNvSpPr>
          <p:nvPr>
            <p:ph type="body" idx="1"/>
          </p:nvPr>
        </p:nvSpPr>
        <p:spPr>
          <a:xfrm>
            <a:off x="195775" y="815450"/>
            <a:ext cx="8654700" cy="3835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0"/>
              <a:t>Python Setup &amp; Generate Tensorflow lite file(.lite)</a:t>
            </a:r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FFF"/>
            </a:gs>
            <a:gs pos="100000">
              <a:srgbClr val="1155CC"/>
            </a:gs>
          </a:gsLst>
          <a:lin ang="13500032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195775" y="31032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solidFill>
                  <a:srgbClr val="FFFFFF"/>
                </a:solidFill>
              </a:rPr>
              <a:t>Table of Contents</a:t>
            </a:r>
            <a:r>
              <a:rPr lang="ja" dirty="0"/>
              <a:t> </a:t>
            </a:r>
            <a:endParaRPr dirty="0"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461574" y="916377"/>
            <a:ext cx="7886700" cy="3835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ja" sz="2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What, Why, How</a:t>
            </a:r>
            <a:endParaRPr sz="24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ja" sz="2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Some Basic Terms</a:t>
            </a:r>
            <a:endParaRPr sz="24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ja" sz="2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Python Setup &amp; Generate Tensorflow lite file(.lite)</a:t>
            </a:r>
            <a:endParaRPr sz="24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ja" sz="2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Android Studio Setup</a:t>
            </a:r>
            <a:endParaRPr sz="24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ja" sz="2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does it work - Android Code</a:t>
            </a:r>
            <a:endParaRPr sz="24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ja" sz="2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 sz="24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/>
        </p:nvSpPr>
        <p:spPr>
          <a:xfrm>
            <a:off x="254000" y="818450"/>
            <a:ext cx="8650200" cy="4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.lite - describing the models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.txt file - describing the lables at the models trained for.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Example of .txt label file -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1"/>
                </a:solidFill>
                <a:highlight>
                  <a:srgbClr val="FFFFFF"/>
                </a:highlight>
              </a:rPr>
              <a:t>camellia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1"/>
                </a:solidFill>
                <a:highlight>
                  <a:srgbClr val="FFFFFF"/>
                </a:highlight>
              </a:rPr>
              <a:t>canna lily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1"/>
                </a:solidFill>
                <a:highlight>
                  <a:srgbClr val="FFFFFF"/>
                </a:highlight>
              </a:rPr>
              <a:t>canterbury bells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1"/>
                </a:solidFill>
                <a:highlight>
                  <a:srgbClr val="FFFFFF"/>
                </a:highlight>
              </a:rPr>
              <a:t>cape flower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1"/>
                </a:solidFill>
                <a:highlight>
                  <a:srgbClr val="FFFFFF"/>
                </a:highlight>
              </a:rPr>
              <a:t>carnation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1"/>
                </a:solidFill>
                <a:highlight>
                  <a:srgbClr val="FFFFFF"/>
                </a:highlight>
              </a:rPr>
              <a:t>cautleya spicata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1"/>
                </a:solidFill>
                <a:highlight>
                  <a:srgbClr val="FFFFFF"/>
                </a:highlight>
              </a:rPr>
              <a:t>clematis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1"/>
                </a:solidFill>
                <a:highlight>
                  <a:srgbClr val="FFFFFF"/>
                </a:highlight>
              </a:rPr>
              <a:t>colt s foot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1"/>
                </a:solidFill>
                <a:highlight>
                  <a:srgbClr val="FFFFFF"/>
                </a:highlight>
              </a:rPr>
              <a:t>columbine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1"/>
                </a:solidFill>
                <a:highlight>
                  <a:srgbClr val="FFFFFF"/>
                </a:highlight>
              </a:rPr>
              <a:t>common dandelion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1"/>
                </a:solidFill>
                <a:highlight>
                  <a:srgbClr val="FFFFFF"/>
                </a:highlight>
              </a:rPr>
              <a:t>corn poppy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1"/>
                </a:solidFill>
                <a:highlight>
                  <a:srgbClr val="FFFFFF"/>
                </a:highlight>
              </a:rPr>
              <a:t>cyclamen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1"/>
                </a:solidFill>
                <a:highlight>
                  <a:srgbClr val="FFFFFF"/>
                </a:highlight>
              </a:rPr>
              <a:t>daffodil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 b="1">
                <a:solidFill>
                  <a:schemeClr val="dk1"/>
                </a:solidFill>
                <a:highlight>
                  <a:srgbClr val="FFFFFF"/>
                </a:highlight>
              </a:rPr>
              <a:t>daisy</a:t>
            </a:r>
            <a:endParaRPr sz="9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900">
                <a:solidFill>
                  <a:schemeClr val="dk1"/>
                </a:solidFill>
                <a:highlight>
                  <a:srgbClr val="FFFFFF"/>
                </a:highlight>
              </a:rPr>
              <a:t>dandelion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dk1"/>
                </a:solidFill>
                <a:highlight>
                  <a:srgbClr val="FFFFFF"/>
                </a:highlight>
              </a:rPr>
              <a:t>desert rose</a:t>
            </a:r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title"/>
          </p:nvPr>
        </p:nvSpPr>
        <p:spPr>
          <a:xfrm>
            <a:off x="187725" y="37357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We build .lite and .txt files</a:t>
            </a:r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"/>
              <a:t>20</a:t>
            </a:fld>
            <a:endParaRPr/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250" y="2695175"/>
            <a:ext cx="2631175" cy="17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/>
        </p:nvSpPr>
        <p:spPr>
          <a:xfrm>
            <a:off x="5312800" y="4563050"/>
            <a:ext cx="25332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Calibri"/>
                <a:ea typeface="Calibri"/>
                <a:cs typeface="Calibri"/>
                <a:sym typeface="Calibri"/>
              </a:rPr>
              <a:t>daisy - example of label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/>
        </p:nvSpPr>
        <p:spPr>
          <a:xfrm>
            <a:off x="254000" y="818450"/>
            <a:ext cx="8650200" cy="4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Steps-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ja"/>
              <a:t>pip install --upgrade  "tensorflow==1.7.*"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ja"/>
              <a:t>pip install PILLOW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ja"/>
              <a:t>git clone https://github.com/googlecodelabs/tensorflow-for-poets-2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ja"/>
              <a:t>cd tensorflow-for-poets-2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ja"/>
              <a:t>git checkout end_of_first_codelab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ja"/>
              <a:t>ls tf_files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title"/>
          </p:nvPr>
        </p:nvSpPr>
        <p:spPr>
          <a:xfrm>
            <a:off x="187725" y="37357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Setup Tensorflow</a:t>
            </a:r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"/>
              <a:t>21</a:t>
            </a:fld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825" y="2661476"/>
            <a:ext cx="6698377" cy="21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/>
        </p:nvSpPr>
        <p:spPr>
          <a:xfrm>
            <a:off x="254000" y="818450"/>
            <a:ext cx="8650200" cy="4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/>
              <a:t>The scripts/ directory contains a simple command line script, label_image.py to test the network.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/>
              <a:t>Now we'll test label_image.py on this picture of some daisies:</a:t>
            </a:r>
            <a:endParaRPr sz="1200"/>
          </a:p>
        </p:txBody>
      </p:sp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187725" y="37357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/>
              <a:t>Test the Model</a:t>
            </a:r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"/>
              <a:t>22</a:t>
            </a:fld>
            <a:endParaRPr/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275" y="1478047"/>
            <a:ext cx="6264598" cy="34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550" y="1478049"/>
            <a:ext cx="2171975" cy="16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/>
        </p:nvSpPr>
        <p:spPr>
          <a:xfrm>
            <a:off x="374938" y="3139225"/>
            <a:ext cx="2149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50">
                <a:solidFill>
                  <a:schemeClr val="dk1"/>
                </a:solidFill>
                <a:highlight>
                  <a:srgbClr val="E8EAED"/>
                </a:highlight>
              </a:rPr>
              <a:t>flower_photos/daisy/3475870145_685a19116d.jpg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/>
        </p:nvSpPr>
        <p:spPr>
          <a:xfrm>
            <a:off x="254000" y="705750"/>
            <a:ext cx="8761200" cy="44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ja" sz="1050">
                <a:solidFill>
                  <a:schemeClr val="dk1"/>
                </a:solidFill>
              </a:rPr>
              <a:t>python -m scripts.label_image \</a:t>
            </a:r>
            <a:br>
              <a:rPr lang="ja" sz="1050">
                <a:solidFill>
                  <a:schemeClr val="dk1"/>
                </a:solidFill>
              </a:rPr>
            </a:br>
            <a:r>
              <a:rPr lang="ja" sz="1050">
                <a:solidFill>
                  <a:schemeClr val="dk1"/>
                </a:solidFill>
              </a:rPr>
              <a:t>  --graph=tf_files/retrained_graph.pb  \</a:t>
            </a:r>
            <a:br>
              <a:rPr lang="ja" sz="1050">
                <a:solidFill>
                  <a:schemeClr val="dk1"/>
                </a:solidFill>
              </a:rPr>
            </a:br>
            <a:r>
              <a:rPr lang="ja" sz="1050">
                <a:solidFill>
                  <a:schemeClr val="dk1"/>
                </a:solidFill>
              </a:rPr>
              <a:t>--image=tf_files/flower_photos/daisy/3475870145_685a19116d.jpg</a:t>
            </a: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50">
                <a:solidFill>
                  <a:schemeClr val="dk1"/>
                </a:solidFill>
              </a:rPr>
              <a:t>The script will print the probability the model has assigned to each flower type. </a:t>
            </a: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50">
                <a:solidFill>
                  <a:schemeClr val="dk1"/>
                </a:solidFill>
              </a:rPr>
              <a:t>Something like this:</a:t>
            </a: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50">
                <a:solidFill>
                  <a:schemeClr val="dk1"/>
                </a:solidFill>
              </a:rPr>
              <a:t>Evaluation time (1-image): 0.140s</a:t>
            </a:r>
            <a:br>
              <a:rPr lang="ja" sz="1050">
                <a:solidFill>
                  <a:schemeClr val="dk1"/>
                </a:solidFill>
              </a:rPr>
            </a:br>
            <a:r>
              <a:rPr lang="ja" sz="1050" b="1">
                <a:solidFill>
                  <a:schemeClr val="dk1"/>
                </a:solidFill>
              </a:rPr>
              <a:t>daisy 0.7361</a:t>
            </a:r>
            <a:br>
              <a:rPr lang="ja" sz="1050">
                <a:solidFill>
                  <a:schemeClr val="dk1"/>
                </a:solidFill>
              </a:rPr>
            </a:br>
            <a:r>
              <a:rPr lang="ja" sz="1050">
                <a:solidFill>
                  <a:schemeClr val="dk1"/>
                </a:solidFill>
              </a:rPr>
              <a:t>dandelion 0.242222</a:t>
            </a:r>
            <a:br>
              <a:rPr lang="ja" sz="1050">
                <a:solidFill>
                  <a:schemeClr val="dk1"/>
                </a:solidFill>
              </a:rPr>
            </a:br>
            <a:r>
              <a:rPr lang="ja" sz="1050">
                <a:solidFill>
                  <a:schemeClr val="dk1"/>
                </a:solidFill>
              </a:rPr>
              <a:t>tulips 0.0185161</a:t>
            </a:r>
            <a:br>
              <a:rPr lang="ja" sz="1050">
                <a:solidFill>
                  <a:schemeClr val="dk1"/>
                </a:solidFill>
              </a:rPr>
            </a:br>
            <a:r>
              <a:rPr lang="ja" sz="1050">
                <a:solidFill>
                  <a:schemeClr val="dk1"/>
                </a:solidFill>
              </a:rPr>
              <a:t>roses 0.0031544</a:t>
            </a:r>
            <a:br>
              <a:rPr lang="ja" sz="1050">
                <a:solidFill>
                  <a:schemeClr val="dk1"/>
                </a:solidFill>
              </a:rPr>
            </a:br>
            <a:r>
              <a:rPr lang="ja" sz="1050">
                <a:solidFill>
                  <a:schemeClr val="dk1"/>
                </a:solidFill>
              </a:rPr>
              <a:t>sunflowers 8.00981e-06</a:t>
            </a:r>
            <a:endParaRPr sz="1050">
              <a:solidFill>
                <a:srgbClr val="FFFFFF"/>
              </a:solidFill>
              <a:highlight>
                <a:srgbClr val="28323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50">
                <a:solidFill>
                  <a:schemeClr val="dk1"/>
                </a:solidFill>
                <a:highlight>
                  <a:srgbClr val="FFFFFF"/>
                </a:highlight>
              </a:rPr>
              <a:t>This should hopefully produce a sensible top label for your example.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50">
                <a:solidFill>
                  <a:schemeClr val="dk1"/>
                </a:solidFill>
                <a:highlight>
                  <a:srgbClr val="FFFFFF"/>
                </a:highlight>
              </a:rPr>
              <a:t>You'll be using this command to make sure you're still getting sensible results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050">
                <a:solidFill>
                  <a:schemeClr val="dk1"/>
                </a:solidFill>
                <a:highlight>
                  <a:srgbClr val="FFFFFF"/>
                </a:highlight>
              </a:rPr>
              <a:t>as you do further processing on the model file to prepare it for use in a mobile app.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19" name="Google Shape;219;p28"/>
          <p:cNvSpPr txBox="1">
            <a:spLocks noGrp="1"/>
          </p:cNvSpPr>
          <p:nvPr>
            <p:ph type="title"/>
          </p:nvPr>
        </p:nvSpPr>
        <p:spPr>
          <a:xfrm>
            <a:off x="187725" y="37357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ja"/>
              <a:t>Test the Model</a:t>
            </a:r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23</a:t>
            </a:fld>
            <a:endParaRPr/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600" y="764700"/>
            <a:ext cx="3859377" cy="25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/>
        </p:nvSpPr>
        <p:spPr>
          <a:xfrm>
            <a:off x="254000" y="818450"/>
            <a:ext cx="8650200" cy="4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dk1"/>
                </a:solidFill>
              </a:rPr>
              <a:t>Convert to model to TFLite format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>
                <a:solidFill>
                  <a:srgbClr val="202124"/>
                </a:solidFill>
                <a:highlight>
                  <a:srgbClr val="FFFFFF"/>
                </a:highlight>
              </a:rPr>
              <a:t>The TensorFlow Lite Converter takes a TensorFlow graph file and creates a graph file used by the TensorFlow Lite interpreter.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IMAGE_SIZE=224</a:t>
            </a:r>
            <a:br>
              <a:rPr lang="ja"/>
            </a:br>
            <a:r>
              <a:rPr lang="ja"/>
              <a:t>tflite_convert \</a:t>
            </a:r>
            <a:br>
              <a:rPr lang="ja"/>
            </a:br>
            <a:r>
              <a:rPr lang="ja"/>
              <a:t>  --graph_def_file=tf_files/retrained_graph.pb \</a:t>
            </a:r>
            <a:br>
              <a:rPr lang="ja"/>
            </a:br>
            <a:r>
              <a:rPr lang="ja"/>
              <a:t>  </a:t>
            </a:r>
            <a:r>
              <a:rPr lang="ja" b="1"/>
              <a:t>--output_file=tf_files/optimized_graph.lite \</a:t>
            </a:r>
            <a:br>
              <a:rPr lang="ja" b="1"/>
            </a:br>
            <a:r>
              <a:rPr lang="ja"/>
              <a:t>  --input_format=TENSORFLOW_GRAPHDEF \</a:t>
            </a:r>
            <a:br>
              <a:rPr lang="ja"/>
            </a:br>
            <a:r>
              <a:rPr lang="ja"/>
              <a:t>  --output_format=TFLITE \</a:t>
            </a:r>
            <a:br>
              <a:rPr lang="ja"/>
            </a:br>
            <a:r>
              <a:rPr lang="ja"/>
              <a:t>  --input_shape=1,${IMAGE_SIZE},${IMAGE_SIZE},3 \</a:t>
            </a:r>
            <a:br>
              <a:rPr lang="ja"/>
            </a:br>
            <a:r>
              <a:rPr lang="ja"/>
              <a:t>  --input_array=input \</a:t>
            </a:r>
            <a:br>
              <a:rPr lang="ja"/>
            </a:br>
            <a:r>
              <a:rPr lang="ja"/>
              <a:t>  --output_array=final_result \</a:t>
            </a:r>
            <a:br>
              <a:rPr lang="ja"/>
            </a:br>
            <a:r>
              <a:rPr lang="ja"/>
              <a:t>  --inference_type=FLOAT \</a:t>
            </a:r>
            <a:br>
              <a:rPr lang="ja"/>
            </a:br>
            <a:r>
              <a:rPr lang="ja"/>
              <a:t>  --input_data_type=FLOAT</a:t>
            </a:r>
            <a:endParaRPr/>
          </a:p>
        </p:txBody>
      </p:sp>
      <p:sp>
        <p:nvSpPr>
          <p:cNvPr id="227" name="Google Shape;227;p29"/>
          <p:cNvSpPr txBox="1">
            <a:spLocks noGrp="1"/>
          </p:cNvSpPr>
          <p:nvPr>
            <p:ph type="title"/>
          </p:nvPr>
        </p:nvSpPr>
        <p:spPr>
          <a:xfrm>
            <a:off x="187725" y="37357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ja"/>
              <a:t>Convert to .lite - Using the TFLite converter</a:t>
            </a:r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24</a:t>
            </a:fld>
            <a:endParaRPr/>
          </a:p>
        </p:txBody>
      </p:sp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125" y="2305700"/>
            <a:ext cx="3975951" cy="277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/>
        </p:nvSpPr>
        <p:spPr>
          <a:xfrm>
            <a:off x="254000" y="818450"/>
            <a:ext cx="8650200" cy="4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cp tf_files/optimized_graph.lite android/tflite/app/src/main/assets/graph.lite </a:t>
            </a:r>
            <a:br>
              <a:rPr lang="ja"/>
            </a:br>
            <a:r>
              <a:rPr lang="ja"/>
              <a:t>cp tf_files/retrained_labels.txt android/tflite/app/src/main/assets/labels.txt</a:t>
            </a:r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187725" y="37357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Add your model files to the project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"/>
              <a:t>25</a:t>
            </a:fld>
            <a:endParaRPr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25" y="2672974"/>
            <a:ext cx="8074426" cy="2094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>
            <a:spLocks noGrp="1"/>
          </p:cNvSpPr>
          <p:nvPr>
            <p:ph type="body" idx="1"/>
          </p:nvPr>
        </p:nvSpPr>
        <p:spPr>
          <a:xfrm>
            <a:off x="195775" y="815450"/>
            <a:ext cx="8654700" cy="3835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0"/>
              <a:t>Android Studio Setup</a:t>
            </a:r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/>
        </p:nvSpPr>
        <p:spPr>
          <a:xfrm>
            <a:off x="254000" y="818450"/>
            <a:ext cx="8650200" cy="4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2600"/>
              </a:spcBef>
              <a:spcAft>
                <a:spcPts val="0"/>
              </a:spcAft>
              <a:buNone/>
            </a:pPr>
            <a:r>
              <a:rPr lang="ja" sz="1500">
                <a:solidFill>
                  <a:schemeClr val="dk1"/>
                </a:solidFill>
              </a:rPr>
              <a:t>Assumptions-You already setup Android Studio IDE</a:t>
            </a:r>
            <a:endParaRPr sz="15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Import tensorflow-for-poets-2/android/tflite</a:t>
            </a:r>
            <a:endParaRPr/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Build the application</a:t>
            </a:r>
            <a:endParaRPr sz="1050">
              <a:solidFill>
                <a:schemeClr val="dk1"/>
              </a:solidFill>
              <a:highlight>
                <a:srgbClr val="E8EAED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E8EAED"/>
              </a:highlight>
            </a:endParaRPr>
          </a:p>
        </p:txBody>
      </p:sp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>
            <a:off x="187725" y="37357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Setup the Android app</a:t>
            </a:r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/>
        </p:nvSpPr>
        <p:spPr>
          <a:xfrm>
            <a:off x="254000" y="818450"/>
            <a:ext cx="8650200" cy="4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E8EAED"/>
              </a:highlight>
            </a:endParaRPr>
          </a:p>
        </p:txBody>
      </p:sp>
      <p:sp>
        <p:nvSpPr>
          <p:cNvPr id="256" name="Google Shape;256;p33"/>
          <p:cNvSpPr txBox="1">
            <a:spLocks noGrp="1"/>
          </p:cNvSpPr>
          <p:nvPr>
            <p:ph type="title"/>
          </p:nvPr>
        </p:nvSpPr>
        <p:spPr>
          <a:xfrm>
            <a:off x="187725" y="37357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200"/>
              <a:t>Setup the Android app - change the android tag configuration if required</a:t>
            </a:r>
            <a:endParaRPr sz="2200"/>
          </a:p>
        </p:txBody>
      </p:sp>
      <p:sp>
        <p:nvSpPr>
          <p:cNvPr id="257" name="Google Shape;257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"/>
              <a:t>28</a:t>
            </a:fld>
            <a:endParaRPr/>
          </a:p>
        </p:txBody>
      </p:sp>
      <p:pic>
        <p:nvPicPr>
          <p:cNvPr id="258" name="Google Shape;2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191" y="818450"/>
            <a:ext cx="5532931" cy="428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/>
        </p:nvSpPr>
        <p:spPr>
          <a:xfrm>
            <a:off x="254000" y="818450"/>
            <a:ext cx="6314100" cy="4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lang="ja" sz="16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Connect USB cable on System and Run the app using Android Studio.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lang="ja" sz="16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version of the app uses the standard MobileNet, pre-trained on the 1000 ImageNet categories. </a:t>
            </a:r>
            <a:endParaRPr sz="2600"/>
          </a:p>
        </p:txBody>
      </p:sp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187725" y="37357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200"/>
              <a:t>Test the Android app - Running Machine Learning Models</a:t>
            </a:r>
            <a:endParaRPr sz="2200"/>
          </a:p>
        </p:txBody>
      </p:sp>
      <p:pic>
        <p:nvPicPr>
          <p:cNvPr id="265" name="Google Shape;2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0727" y="1026275"/>
            <a:ext cx="2243475" cy="398842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195775" y="815450"/>
            <a:ext cx="8654700" cy="3835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0"/>
              <a:t>What, Why, How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FFF"/>
            </a:gs>
            <a:gs pos="100000">
              <a:srgbClr val="1155CC"/>
            </a:gs>
          </a:gsLst>
          <a:lin ang="13500032" scaled="0"/>
        </a:gra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>
            <a:spLocks noGrp="1"/>
          </p:cNvSpPr>
          <p:nvPr>
            <p:ph type="title" idx="4294967295"/>
          </p:nvPr>
        </p:nvSpPr>
        <p:spPr>
          <a:xfrm>
            <a:off x="0" y="64400"/>
            <a:ext cx="9144000" cy="708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solidFill>
                  <a:srgbClr val="FFFFFF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Live Example / Running example with android studio</a:t>
            </a:r>
            <a:endParaRPr sz="2500" b="1">
              <a:solidFill>
                <a:srgbClr val="FFFFFF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272" name="Google Shape;272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"/>
              <a:t>30</a:t>
            </a:fld>
            <a:endParaRPr/>
          </a:p>
        </p:txBody>
      </p:sp>
      <p:pic>
        <p:nvPicPr>
          <p:cNvPr id="273" name="Google Shape;2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450" y="809450"/>
            <a:ext cx="5674753" cy="414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>
            <a:spLocks noGrp="1"/>
          </p:cNvSpPr>
          <p:nvPr>
            <p:ph type="body" idx="1"/>
          </p:nvPr>
        </p:nvSpPr>
        <p:spPr>
          <a:xfrm>
            <a:off x="195775" y="815450"/>
            <a:ext cx="8654700" cy="3835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0"/>
              <a:t>How does it work - Android Code</a:t>
            </a:r>
            <a:endParaRPr/>
          </a:p>
        </p:txBody>
      </p:sp>
      <p:sp>
        <p:nvSpPr>
          <p:cNvPr id="279" name="Google Shape;27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/>
        </p:nvSpPr>
        <p:spPr>
          <a:xfrm>
            <a:off x="254000" y="818450"/>
            <a:ext cx="4197300" cy="22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ja" sz="1350">
                <a:solidFill>
                  <a:schemeClr val="dk1"/>
                </a:solidFill>
                <a:highlight>
                  <a:srgbClr val="FFFFFF"/>
                </a:highlight>
              </a:rPr>
              <a:t>This app uses a pre-compiled TFLite Android Archive (AAR). 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ja" sz="1350">
                <a:solidFill>
                  <a:schemeClr val="dk1"/>
                </a:solidFill>
                <a:highlight>
                  <a:srgbClr val="FFFFFF"/>
                </a:highlight>
              </a:rPr>
              <a:t>This AAR is hosted on jcenter.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ja" sz="1350">
                <a:solidFill>
                  <a:schemeClr val="dk1"/>
                </a:solidFill>
                <a:highlight>
                  <a:srgbClr val="FFFFFF"/>
                </a:highlight>
              </a:rPr>
              <a:t>The following lines in the module's build.gradle file include the newest version of the AAR, from the TensorFlow bintray maven repository, in the 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ja" sz="1350">
                <a:solidFill>
                  <a:schemeClr val="dk1"/>
                </a:solidFill>
                <a:highlight>
                  <a:srgbClr val="FFFFFF"/>
                </a:highlight>
              </a:rPr>
              <a:t>project.build.gradle - see image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7"/>
          <p:cNvSpPr txBox="1">
            <a:spLocks noGrp="1"/>
          </p:cNvSpPr>
          <p:nvPr>
            <p:ph type="title"/>
          </p:nvPr>
        </p:nvSpPr>
        <p:spPr>
          <a:xfrm>
            <a:off x="187725" y="37357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How does it work</a:t>
            </a: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"/>
              <a:t>32</a:t>
            </a:fld>
            <a:endParaRPr/>
          </a:p>
        </p:txBody>
      </p:sp>
      <p:pic>
        <p:nvPicPr>
          <p:cNvPr id="287" name="Google Shape;2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725" y="818450"/>
            <a:ext cx="4546977" cy="122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 txBox="1"/>
          <p:nvPr/>
        </p:nvSpPr>
        <p:spPr>
          <a:xfrm>
            <a:off x="254000" y="3243900"/>
            <a:ext cx="3891300" cy="16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ja" sz="1350">
                <a:solidFill>
                  <a:schemeClr val="dk1"/>
                </a:solidFill>
                <a:highlight>
                  <a:srgbClr val="FFFFFF"/>
                </a:highlight>
              </a:rPr>
              <a:t>We use the following block, to instruct the Android Asset Packaging Tool that </a:t>
            </a:r>
            <a:r>
              <a:rPr lang="ja" sz="1350">
                <a:solidFill>
                  <a:schemeClr val="dk1"/>
                </a:solidFill>
                <a:highlight>
                  <a:srgbClr val="E8EAED"/>
                </a:highlight>
              </a:rPr>
              <a:t>.lite</a:t>
            </a:r>
            <a:r>
              <a:rPr lang="ja" sz="1350">
                <a:solidFill>
                  <a:schemeClr val="dk1"/>
                </a:solidFill>
                <a:highlight>
                  <a:srgbClr val="FFFFFF"/>
                </a:highlight>
              </a:rPr>
              <a:t> or </a:t>
            </a:r>
            <a:r>
              <a:rPr lang="ja" sz="1350">
                <a:solidFill>
                  <a:schemeClr val="dk1"/>
                </a:solidFill>
                <a:highlight>
                  <a:srgbClr val="E8EAED"/>
                </a:highlight>
              </a:rPr>
              <a:t>.tflite</a:t>
            </a:r>
            <a:r>
              <a:rPr lang="ja" sz="1350">
                <a:solidFill>
                  <a:schemeClr val="dk1"/>
                </a:solidFill>
                <a:highlight>
                  <a:srgbClr val="FFFFFF"/>
                </a:highlight>
              </a:rPr>
              <a:t> assets should not be compressed.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ja" sz="1350">
                <a:solidFill>
                  <a:schemeClr val="dk1"/>
                </a:solidFill>
                <a:highlight>
                  <a:srgbClr val="FFFFFF"/>
                </a:highlight>
              </a:rPr>
              <a:t>This is important as the </a:t>
            </a:r>
            <a:r>
              <a:rPr lang="ja" sz="1350">
                <a:solidFill>
                  <a:schemeClr val="dk1"/>
                </a:solidFill>
                <a:highlight>
                  <a:srgbClr val="E8EAED"/>
                </a:highlight>
              </a:rPr>
              <a:t>.lite</a:t>
            </a:r>
            <a:r>
              <a:rPr lang="ja" sz="1350">
                <a:solidFill>
                  <a:schemeClr val="dk1"/>
                </a:solidFill>
                <a:highlight>
                  <a:srgbClr val="FFFFFF"/>
                </a:highlight>
              </a:rPr>
              <a:t> file will be memory-mapped, and that will not work when the file is compressed.</a:t>
            </a:r>
            <a:endParaRPr sz="1700"/>
          </a:p>
        </p:txBody>
      </p:sp>
      <p:pic>
        <p:nvPicPr>
          <p:cNvPr id="289" name="Google Shape;28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725" y="3251105"/>
            <a:ext cx="4683826" cy="1528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/>
        </p:nvSpPr>
        <p:spPr>
          <a:xfrm>
            <a:off x="254000" y="818450"/>
            <a:ext cx="3786900" cy="17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7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ja" sz="15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code interfacing to the TFLite is all contained in ImageClassifier.java.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7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ja" sz="15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first block of interest is the constructor for the ImageClassifier: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295" name="Google Shape;295;p38"/>
          <p:cNvSpPr txBox="1">
            <a:spLocks noGrp="1"/>
          </p:cNvSpPr>
          <p:nvPr>
            <p:ph type="title"/>
          </p:nvPr>
        </p:nvSpPr>
        <p:spPr>
          <a:xfrm>
            <a:off x="187725" y="37357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How does it work - Using theTFLite Java API</a:t>
            </a:r>
            <a:endParaRPr/>
          </a:p>
        </p:txBody>
      </p:sp>
      <p:sp>
        <p:nvSpPr>
          <p:cNvPr id="296" name="Google Shape;296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"/>
              <a:t>33</a:t>
            </a:fld>
            <a:endParaRPr/>
          </a:p>
        </p:txBody>
      </p:sp>
      <p:pic>
        <p:nvPicPr>
          <p:cNvPr id="297" name="Google Shape;2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100" y="957550"/>
            <a:ext cx="4620300" cy="13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6244" y="4435787"/>
            <a:ext cx="5567306" cy="48013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8"/>
          <p:cNvSpPr txBox="1"/>
          <p:nvPr/>
        </p:nvSpPr>
        <p:spPr>
          <a:xfrm>
            <a:off x="394425" y="2507250"/>
            <a:ext cx="8650200" cy="18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5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following line creates the TFLite interpreter:</a:t>
            </a:r>
            <a:endParaRPr sz="15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5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ImageClassifier.java</a:t>
            </a:r>
            <a:endParaRPr sz="15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ja" sz="15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line instantiates a TFLite interpreter. 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ja" sz="15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interpreter does the job of a </a:t>
            </a:r>
            <a:r>
              <a:rPr lang="ja" sz="1550">
                <a:solidFill>
                  <a:schemeClr val="dk1"/>
                </a:solidFill>
                <a:highlight>
                  <a:srgbClr val="E8EAED"/>
                </a:highlight>
              </a:rPr>
              <a:t>tf.Session</a:t>
            </a:r>
            <a:r>
              <a:rPr lang="ja" sz="15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(for those familiar with TensorFlow, outside of TFLite). 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ja" sz="15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pass the interpreter a </a:t>
            </a:r>
            <a:r>
              <a:rPr lang="ja" sz="1550">
                <a:solidFill>
                  <a:schemeClr val="dk1"/>
                </a:solidFill>
                <a:highlight>
                  <a:srgbClr val="E8EAED"/>
                </a:highlight>
              </a:rPr>
              <a:t>MappedByteBuffer</a:t>
            </a:r>
            <a:r>
              <a:rPr lang="ja" sz="15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containing the model. The local function </a:t>
            </a:r>
            <a:r>
              <a:rPr lang="ja" sz="1550">
                <a:solidFill>
                  <a:schemeClr val="dk1"/>
                </a:solidFill>
                <a:highlight>
                  <a:srgbClr val="E8EAED"/>
                </a:highlight>
              </a:rPr>
              <a:t>loadModelFile</a:t>
            </a:r>
            <a:r>
              <a:rPr lang="ja" sz="15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creates a </a:t>
            </a:r>
            <a:r>
              <a:rPr lang="ja" sz="1550">
                <a:solidFill>
                  <a:schemeClr val="dk1"/>
                </a:solidFill>
                <a:highlight>
                  <a:srgbClr val="E8EAED"/>
                </a:highlight>
              </a:rPr>
              <a:t>MappedByteBuffer</a:t>
            </a:r>
            <a:r>
              <a:rPr lang="ja" sz="15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containing the activity's </a:t>
            </a:r>
            <a:r>
              <a:rPr lang="ja" sz="1550">
                <a:solidFill>
                  <a:schemeClr val="dk1"/>
                </a:solidFill>
                <a:highlight>
                  <a:srgbClr val="E8EAED"/>
                </a:highlight>
              </a:rPr>
              <a:t>graph.lite</a:t>
            </a:r>
            <a:r>
              <a:rPr lang="ja" sz="15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asset file.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/>
          <p:nvPr/>
        </p:nvSpPr>
        <p:spPr>
          <a:xfrm>
            <a:off x="254000" y="818450"/>
            <a:ext cx="34947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ja" sz="1250">
                <a:solidFill>
                  <a:schemeClr val="dk1"/>
                </a:solidFill>
              </a:rPr>
              <a:t>The following lines create the input data buffer:</a:t>
            </a:r>
            <a:endParaRPr sz="1250">
              <a:solidFill>
                <a:schemeClr val="dk1"/>
              </a:solidFill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ja" sz="1250">
                <a:solidFill>
                  <a:schemeClr val="dk1"/>
                </a:solidFill>
                <a:highlight>
                  <a:srgbClr val="FFFFFF"/>
                </a:highlight>
              </a:rPr>
              <a:t>This byte buffer is sized to contain the image data once converted to float.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ja" sz="1250">
                <a:solidFill>
                  <a:schemeClr val="dk1"/>
                </a:solidFill>
                <a:highlight>
                  <a:srgbClr val="FFFFFF"/>
                </a:highlight>
              </a:rPr>
              <a:t>The interpreter can accept float arrays directly as input, but the </a:t>
            </a:r>
            <a:r>
              <a:rPr lang="ja" sz="1250">
                <a:solidFill>
                  <a:schemeClr val="dk1"/>
                </a:solidFill>
                <a:highlight>
                  <a:srgbClr val="E8EAED"/>
                </a:highlight>
              </a:rPr>
              <a:t>ByteBuffer</a:t>
            </a:r>
            <a:r>
              <a:rPr lang="ja" sz="1250">
                <a:solidFill>
                  <a:schemeClr val="dk1"/>
                </a:solidFill>
                <a:highlight>
                  <a:srgbClr val="FFFFFF"/>
                </a:highlight>
              </a:rPr>
              <a:t> is more efficient as it avoids extra copies in the interpreter.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05" name="Google Shape;305;p39"/>
          <p:cNvSpPr txBox="1">
            <a:spLocks noGrp="1"/>
          </p:cNvSpPr>
          <p:nvPr>
            <p:ph type="title"/>
          </p:nvPr>
        </p:nvSpPr>
        <p:spPr>
          <a:xfrm>
            <a:off x="187725" y="37357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How does it work</a:t>
            </a:r>
            <a:endParaRPr/>
          </a:p>
        </p:txBody>
      </p:sp>
      <p:sp>
        <p:nvSpPr>
          <p:cNvPr id="306" name="Google Shape;306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"/>
              <a:t>34</a:t>
            </a:fld>
            <a:endParaRPr/>
          </a:p>
        </p:txBody>
      </p:sp>
      <p:sp>
        <p:nvSpPr>
          <p:cNvPr id="307" name="Google Shape;307;p39"/>
          <p:cNvSpPr txBox="1"/>
          <p:nvPr/>
        </p:nvSpPr>
        <p:spPr>
          <a:xfrm>
            <a:off x="254000" y="2800500"/>
            <a:ext cx="3891300" cy="16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ja" sz="1250">
                <a:solidFill>
                  <a:schemeClr val="dk1"/>
                </a:solidFill>
              </a:rPr>
              <a:t>The following lines load the label list and create the output buffer:</a:t>
            </a:r>
            <a:endParaRPr sz="1300">
              <a:solidFill>
                <a:schemeClr val="dk1"/>
              </a:solidFill>
            </a:endParaRP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Char char="●"/>
            </a:pPr>
            <a:r>
              <a:rPr lang="ja" sz="1250">
                <a:solidFill>
                  <a:schemeClr val="dk1"/>
                </a:solidFill>
              </a:rPr>
              <a:t>The output buffer is a float array with one element for each label where the model will write the output probabilities.</a:t>
            </a:r>
            <a:endParaRPr sz="15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308" name="Google Shape;3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425" y="1511200"/>
            <a:ext cx="4997301" cy="3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5300" y="3129917"/>
            <a:ext cx="4855825" cy="804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/>
          <p:nvPr/>
        </p:nvSpPr>
        <p:spPr>
          <a:xfrm>
            <a:off x="254000" y="818450"/>
            <a:ext cx="3810900" cy="42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ja" sz="1250">
                <a:solidFill>
                  <a:schemeClr val="dk1"/>
                </a:solidFill>
              </a:rPr>
              <a:t>The second block of interest is the </a:t>
            </a:r>
            <a:r>
              <a:rPr lang="ja" sz="1250">
                <a:solidFill>
                  <a:schemeClr val="dk1"/>
                </a:solidFill>
                <a:highlight>
                  <a:srgbClr val="E8EAED"/>
                </a:highlight>
              </a:rPr>
              <a:t>classifyFrame</a:t>
            </a:r>
            <a:r>
              <a:rPr lang="ja" sz="1250">
                <a:solidFill>
                  <a:schemeClr val="dk1"/>
                </a:solidFill>
              </a:rPr>
              <a:t> method.</a:t>
            </a:r>
            <a:endParaRPr sz="125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chemeClr val="dk1"/>
              </a:solidFill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ja" sz="1250">
                <a:solidFill>
                  <a:schemeClr val="dk1"/>
                </a:solidFill>
              </a:rPr>
              <a:t>It takes a </a:t>
            </a:r>
            <a:r>
              <a:rPr lang="ja" sz="1250">
                <a:solidFill>
                  <a:schemeClr val="dk1"/>
                </a:solidFill>
                <a:highlight>
                  <a:srgbClr val="E8EAED"/>
                </a:highlight>
              </a:rPr>
              <a:t>Bitmap</a:t>
            </a:r>
            <a:r>
              <a:rPr lang="ja" sz="1250">
                <a:solidFill>
                  <a:schemeClr val="dk1"/>
                </a:solidFill>
              </a:rPr>
              <a:t> as input, runs the model and returns the text to print in the app.</a:t>
            </a:r>
            <a:endParaRPr sz="125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chemeClr val="dk1"/>
              </a:solidFill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ja" sz="1250">
                <a:solidFill>
                  <a:schemeClr val="dk1"/>
                </a:solidFill>
                <a:highlight>
                  <a:srgbClr val="FFFFFF"/>
                </a:highlight>
              </a:rPr>
              <a:t>This method does three things. First converts and copies the input </a:t>
            </a:r>
            <a:r>
              <a:rPr lang="ja" sz="1250">
                <a:solidFill>
                  <a:schemeClr val="dk1"/>
                </a:solidFill>
                <a:highlight>
                  <a:srgbClr val="E8EAED"/>
                </a:highlight>
              </a:rPr>
              <a:t>Bitmap</a:t>
            </a:r>
            <a:r>
              <a:rPr lang="ja" sz="1250">
                <a:solidFill>
                  <a:schemeClr val="dk1"/>
                </a:solidFill>
                <a:highlight>
                  <a:srgbClr val="FFFFFF"/>
                </a:highlight>
              </a:rPr>
              <a:t> to the </a:t>
            </a:r>
            <a:r>
              <a:rPr lang="ja" sz="1250">
                <a:solidFill>
                  <a:schemeClr val="dk1"/>
                </a:solidFill>
                <a:highlight>
                  <a:srgbClr val="E8EAED"/>
                </a:highlight>
              </a:rPr>
              <a:t>imgData</a:t>
            </a:r>
            <a:r>
              <a:rPr lang="ja" sz="12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ja" sz="1250">
                <a:solidFill>
                  <a:schemeClr val="dk1"/>
                </a:solidFill>
                <a:highlight>
                  <a:srgbClr val="E8EAED"/>
                </a:highlight>
              </a:rPr>
              <a:t>ByteBuffer</a:t>
            </a:r>
            <a:r>
              <a:rPr lang="ja" sz="1250">
                <a:solidFill>
                  <a:schemeClr val="dk1"/>
                </a:solidFill>
                <a:highlight>
                  <a:srgbClr val="FFFFFF"/>
                </a:highlight>
              </a:rPr>
              <a:t> for input to the model.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ja" sz="1250">
                <a:solidFill>
                  <a:schemeClr val="dk1"/>
                </a:solidFill>
                <a:highlight>
                  <a:srgbClr val="FFFFFF"/>
                </a:highlight>
              </a:rPr>
              <a:t>Then it calls the interpreter's run method, passing the input buffer and the output array as arguments.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ja" sz="1250">
                <a:solidFill>
                  <a:schemeClr val="dk1"/>
                </a:solidFill>
                <a:highlight>
                  <a:srgbClr val="FFFFFF"/>
                </a:highlight>
              </a:rPr>
              <a:t>The interpreter sets the values in the output array to the probability calculated for each class.</a:t>
            </a:r>
            <a:endParaRPr sz="1250">
              <a:solidFill>
                <a:schemeClr val="dk1"/>
              </a:solidFill>
            </a:endParaRPr>
          </a:p>
        </p:txBody>
      </p:sp>
      <p:sp>
        <p:nvSpPr>
          <p:cNvPr id="315" name="Google Shape;315;p40"/>
          <p:cNvSpPr txBox="1">
            <a:spLocks noGrp="1"/>
          </p:cNvSpPr>
          <p:nvPr>
            <p:ph type="title"/>
          </p:nvPr>
        </p:nvSpPr>
        <p:spPr>
          <a:xfrm>
            <a:off x="187725" y="37357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How does it work - Run the model</a:t>
            </a:r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"/>
              <a:t>35</a:t>
            </a:fld>
            <a:endParaRPr/>
          </a:p>
        </p:txBody>
      </p:sp>
      <p:pic>
        <p:nvPicPr>
          <p:cNvPr id="317" name="Google Shape;3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175" y="1271800"/>
            <a:ext cx="4599874" cy="21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00" y="4433076"/>
            <a:ext cx="7087145" cy="38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40"/>
          <p:cNvCxnSpPr/>
          <p:nvPr/>
        </p:nvCxnSpPr>
        <p:spPr>
          <a:xfrm flipH="1">
            <a:off x="4011148" y="2870076"/>
            <a:ext cx="2688300" cy="156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FFF"/>
            </a:gs>
            <a:gs pos="100000">
              <a:srgbClr val="1155CC"/>
            </a:gs>
          </a:gsLst>
          <a:lin ang="13500032" scaled="0"/>
        </a:gra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>
            <a:spLocks noGrp="1"/>
          </p:cNvSpPr>
          <p:nvPr>
            <p:ph type="title" idx="4294967295"/>
          </p:nvPr>
        </p:nvSpPr>
        <p:spPr>
          <a:xfrm>
            <a:off x="40275" y="523200"/>
            <a:ext cx="8910300" cy="4700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u="sng">
              <a:solidFill>
                <a:schemeClr val="lt1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iraKakuPro-W3"/>
              <a:buChar char="●"/>
            </a:pPr>
            <a:r>
              <a:rPr lang="ja" sz="1000" b="1" u="sng">
                <a:solidFill>
                  <a:schemeClr val="lt1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https://youtu.be/JnhW5tQ_7Vo</a:t>
            </a:r>
            <a:endParaRPr sz="1000" b="1" u="sng">
              <a:solidFill>
                <a:schemeClr val="lt1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u="sng">
              <a:solidFill>
                <a:schemeClr val="lt1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iraKakuPro-W3"/>
              <a:buChar char="●"/>
            </a:pPr>
            <a:r>
              <a:rPr lang="ja" sz="1000" b="1" u="sng">
                <a:solidFill>
                  <a:schemeClr val="lt1"/>
                </a:solidFill>
                <a:latin typeface="HiraKakuPro-W3"/>
                <a:ea typeface="HiraKakuPro-W3"/>
                <a:cs typeface="HiraKakuPro-W3"/>
                <a:sym typeface="HiraKakuPro-W3"/>
                <a:hlinkClick r:id="rId3"/>
              </a:rPr>
              <a:t>https://www.tensorflow.org/lite</a:t>
            </a:r>
            <a:endParaRPr sz="1000" b="1" u="sng">
              <a:solidFill>
                <a:srgbClr val="FFFFFF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u="sng">
              <a:solidFill>
                <a:srgbClr val="FFFFFF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iraKakuPro-W3"/>
              <a:buChar char="●"/>
            </a:pPr>
            <a:r>
              <a:rPr lang="ja" sz="1000" b="1" u="sng">
                <a:solidFill>
                  <a:srgbClr val="FFFFFF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https://www.tensorflow.org/lite/guide/android</a:t>
            </a:r>
            <a:endParaRPr sz="1000" b="1" u="sng">
              <a:solidFill>
                <a:srgbClr val="FFFFFF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u="sng">
              <a:solidFill>
                <a:srgbClr val="FFFFFF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iraKakuPro-W3"/>
              <a:buChar char="●"/>
            </a:pPr>
            <a:r>
              <a:rPr lang="ja" sz="1000" b="1" u="sng">
                <a:solidFill>
                  <a:srgbClr val="FFFFFF"/>
                </a:solidFill>
                <a:latin typeface="HiraKakuPro-W3"/>
                <a:ea typeface="HiraKakuPro-W3"/>
                <a:cs typeface="HiraKakuPro-W3"/>
                <a:sym typeface="HiraKakuPro-W3"/>
                <a:hlinkClick r:id="rId4"/>
              </a:rPr>
              <a:t>https://towardsdatascience.com/machine-learning-classifiers-a5cc4e1b0623</a:t>
            </a:r>
            <a:endParaRPr sz="1000" b="1" u="sng">
              <a:solidFill>
                <a:srgbClr val="FFFFFF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u="sng">
              <a:solidFill>
                <a:srgbClr val="FFFFFF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iraKakuPro-W3"/>
              <a:buChar char="●"/>
            </a:pPr>
            <a:r>
              <a:rPr lang="ja" sz="1000" b="1" u="sng">
                <a:solidFill>
                  <a:srgbClr val="FFFFFF"/>
                </a:solidFill>
                <a:latin typeface="HiraKakuPro-W3"/>
                <a:ea typeface="HiraKakuPro-W3"/>
                <a:cs typeface="HiraKakuPro-W3"/>
                <a:sym typeface="HiraKakuPro-W3"/>
                <a:hlinkClick r:id="rId5"/>
              </a:rPr>
              <a:t>https://towardsdatascience.com/the-7-steps-of-machine-learning-2877d7e5548e</a:t>
            </a:r>
            <a:endParaRPr sz="1000" b="1" u="sng">
              <a:solidFill>
                <a:srgbClr val="FFFFFF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u="sng">
              <a:solidFill>
                <a:srgbClr val="FFFFFF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iraKakuPro-W3"/>
              <a:buChar char="●"/>
            </a:pPr>
            <a:r>
              <a:rPr lang="ja" sz="1000" b="1" u="sng">
                <a:solidFill>
                  <a:srgbClr val="FFFFFF"/>
                </a:solidFill>
                <a:latin typeface="HiraKakuPro-W3"/>
                <a:ea typeface="HiraKakuPro-W3"/>
                <a:cs typeface="HiraKakuPro-W3"/>
                <a:sym typeface="HiraKakuPro-W3"/>
                <a:hlinkClick r:id="rId6"/>
              </a:rPr>
              <a:t>https://www.tensorflow.org/lite/models/object_detection/overview</a:t>
            </a:r>
            <a:endParaRPr sz="1000" b="1">
              <a:solidFill>
                <a:srgbClr val="FFFFFF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HiraKakuPro-W3"/>
              <a:buChar char="●"/>
            </a:pPr>
            <a:r>
              <a:rPr lang="ja" sz="1000" b="1" u="sng">
                <a:solidFill>
                  <a:schemeClr val="lt1"/>
                </a:solidFill>
                <a:latin typeface="HiraKakuPro-W3"/>
                <a:ea typeface="HiraKakuPro-W3"/>
                <a:cs typeface="HiraKakuPro-W3"/>
                <a:sym typeface="HiraKakuPro-W3"/>
                <a:hlinkClick r:id="rId7"/>
              </a:rPr>
              <a:t>https://www.youtube.com/channel/UC0rqucBdTuFTjJiefW5t-IQ/playlists</a:t>
            </a:r>
            <a:endParaRPr sz="1000" b="1">
              <a:solidFill>
                <a:srgbClr val="FFFFFF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iraKakuPro-W3"/>
              <a:buChar char="●"/>
            </a:pPr>
            <a:r>
              <a:rPr lang="ja" sz="1000" b="1" u="sng">
                <a:solidFill>
                  <a:schemeClr val="lt1"/>
                </a:solidFill>
                <a:latin typeface="HiraKakuPro-W3"/>
                <a:ea typeface="HiraKakuPro-W3"/>
                <a:cs typeface="HiraKakuPro-W3"/>
                <a:sym typeface="HiraKakuPro-W3"/>
                <a:hlinkClick r:id="rId8"/>
              </a:rPr>
              <a:t>https://github.com/tensorflow/examples/tree/master/lite/examples</a:t>
            </a:r>
            <a:endParaRPr sz="1000" b="1">
              <a:solidFill>
                <a:srgbClr val="FFFFFF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325" name="Google Shape;325;p41"/>
          <p:cNvSpPr txBox="1"/>
          <p:nvPr/>
        </p:nvSpPr>
        <p:spPr>
          <a:xfrm>
            <a:off x="136850" y="32200"/>
            <a:ext cx="31230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FFF"/>
            </a:gs>
            <a:gs pos="100000">
              <a:srgbClr val="1155CC"/>
            </a:gs>
          </a:gsLst>
          <a:lin ang="13500032" scaled="0"/>
        </a:gra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>
            <a:spLocks noGrp="1"/>
          </p:cNvSpPr>
          <p:nvPr>
            <p:ph type="title" idx="4294967295"/>
          </p:nvPr>
        </p:nvSpPr>
        <p:spPr>
          <a:xfrm>
            <a:off x="824000" y="1613825"/>
            <a:ext cx="8060100" cy="1872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600" b="1">
                <a:solidFill>
                  <a:srgbClr val="FFFFFF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Questions!</a:t>
            </a:r>
            <a:endParaRPr sz="3600" b="1">
              <a:solidFill>
                <a:srgbClr val="FFFFFF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332" name="Google Shape;332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"/>
              <a:t>37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/>
        </p:nvSpPr>
        <p:spPr>
          <a:xfrm>
            <a:off x="254000" y="818450"/>
            <a:ext cx="8650200" cy="4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2600"/>
              </a:spcBef>
              <a:spcAft>
                <a:spcPts val="0"/>
              </a:spcAft>
              <a:buNone/>
            </a:pPr>
            <a:r>
              <a:rPr lang="ja" sz="1500">
                <a:solidFill>
                  <a:schemeClr val="dk1"/>
                </a:solidFill>
              </a:rPr>
              <a:t>What you will build</a:t>
            </a:r>
            <a:endParaRPr sz="15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050">
                <a:solidFill>
                  <a:schemeClr val="dk1"/>
                </a:solidFill>
              </a:rPr>
              <a:t>A simple android camera app that runs a TensorFlow image recognition program to identify flowers.</a:t>
            </a: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187725" y="37357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Build your first TensorFlow Lite app</a:t>
            </a:r>
            <a:endParaRPr/>
          </a:p>
        </p:txBody>
      </p:sp>
      <p:pic>
        <p:nvPicPr>
          <p:cNvPr id="62" name="Google Shape;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525" y="1838125"/>
            <a:ext cx="1801701" cy="320304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"/>
              <a:t>4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670350" y="2189400"/>
            <a:ext cx="2334312" cy="1143018"/>
          </a:xfrm>
          <a:prstGeom prst="irregularSeal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/>
              <a:t>Detect Images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195775" y="31032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200"/>
              <a:t>Scope - Optimized models for common mobile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200"/>
              <a:t>and edge use cases</a:t>
            </a:r>
            <a:endParaRPr sz="2200"/>
          </a:p>
        </p:txBody>
      </p:sp>
      <p:sp>
        <p:nvSpPr>
          <p:cNvPr id="70" name="Google Shape;70;p10"/>
          <p:cNvSpPr txBox="1"/>
          <p:nvPr/>
        </p:nvSpPr>
        <p:spPr>
          <a:xfrm>
            <a:off x="254000" y="818450"/>
            <a:ext cx="8650200" cy="4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ja"/>
              <a:t>Image classification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Identify hundreds of objects, including people, activities, animals, plants, and places.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ja"/>
              <a:t>Object detection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Detect multiple objects with bounding boxes. Yes, dogs and cats too.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ja"/>
              <a:t>Smart reply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Generate reply suggestions to input conversational chat messages.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ja"/>
              <a:t>Pose estimation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Estimate poses for single or multiple people. Imagine the possibilities,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including stick figure dance parties.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ja"/>
              <a:t>Segmentation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Pinpoint the shape of objects with strict localization accuracy and semantic labels.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Trained with people, places, animals, and more.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"/>
              <a:t>5</a:t>
            </a:fld>
            <a:endParaRPr/>
          </a:p>
        </p:txBody>
      </p:sp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7988" y="921100"/>
            <a:ext cx="837325" cy="69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6050" y="1566343"/>
            <a:ext cx="837325" cy="67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8975" y="2271475"/>
            <a:ext cx="914400" cy="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7500" y="2953200"/>
            <a:ext cx="837337" cy="6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0435" y="4069501"/>
            <a:ext cx="837325" cy="69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195775" y="31032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What is TensorFlow &amp; TensorFlow Lite</a:t>
            </a:r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"/>
              <a:t>6</a:t>
            </a:fld>
            <a:endParaRPr/>
          </a:p>
        </p:txBody>
      </p:sp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125" y="804725"/>
            <a:ext cx="7565075" cy="42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/>
          <p:nvPr/>
        </p:nvSpPr>
        <p:spPr>
          <a:xfrm>
            <a:off x="3942275" y="959375"/>
            <a:ext cx="4192200" cy="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</a:rPr>
              <a:t>Tensorflow Dveloped by the Google Brain team for internal Google use. It was released under the Apache 2.0 open-source license on November 9, 2015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>
            <a:spLocks noGrp="1"/>
          </p:cNvSpPr>
          <p:nvPr>
            <p:ph type="title"/>
          </p:nvPr>
        </p:nvSpPr>
        <p:spPr>
          <a:xfrm>
            <a:off x="195775" y="31032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What is TensorFlow &amp; TensorFlow Lite</a:t>
            </a:r>
            <a:endParaRPr/>
          </a:p>
        </p:txBody>
      </p:sp>
      <p:sp>
        <p:nvSpPr>
          <p:cNvPr id="90" name="Google Shape;90;p12"/>
          <p:cNvSpPr txBox="1"/>
          <p:nvPr/>
        </p:nvSpPr>
        <p:spPr>
          <a:xfrm>
            <a:off x="254000" y="818450"/>
            <a:ext cx="8650200" cy="4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250">
                <a:solidFill>
                  <a:srgbClr val="80868B"/>
                </a:solidFill>
                <a:highlight>
                  <a:srgbClr val="FFFFFF"/>
                </a:highlight>
              </a:rPr>
              <a:t>TensorFlow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ja" sz="1300">
                <a:solidFill>
                  <a:srgbClr val="202124"/>
                </a:solidFill>
              </a:rPr>
              <a:t>TensorFlow is an open-source software library for dataflow and differentiable programming across a range of tasks.</a:t>
            </a:r>
            <a:endParaRPr sz="1300">
              <a:solidFill>
                <a:srgbClr val="202124"/>
              </a:solidFill>
            </a:endParaRPr>
          </a:p>
          <a:p>
            <a:pPr marL="457200" lvl="0" indent="-317500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ja" sz="1300">
                <a:solidFill>
                  <a:srgbClr val="202124"/>
                </a:solidFill>
              </a:rPr>
              <a:t>It is a symbolic math library, and is also used for machine learning applications such as neural networks.</a:t>
            </a:r>
            <a:endParaRPr sz="1300">
              <a:solidFill>
                <a:srgbClr val="202124"/>
              </a:solidFill>
            </a:endParaRPr>
          </a:p>
          <a:p>
            <a:pPr marL="457200" lvl="0" indent="-311150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Char char="●"/>
            </a:pPr>
            <a:r>
              <a:rPr lang="ja" sz="1300">
                <a:solidFill>
                  <a:srgbClr val="202124"/>
                </a:solidFill>
              </a:rPr>
              <a:t>TensorFlow is a multipurpose machine learning framework.</a:t>
            </a:r>
            <a:endParaRPr sz="1300">
              <a:solidFill>
                <a:srgbClr val="202124"/>
              </a:solidFill>
            </a:endParaRPr>
          </a:p>
          <a:p>
            <a:pPr marL="457200" lvl="0" indent="-311150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Char char="●"/>
            </a:pPr>
            <a:r>
              <a:rPr lang="ja" sz="1300">
                <a:solidFill>
                  <a:srgbClr val="202124"/>
                </a:solidFill>
              </a:rPr>
              <a:t>TensorFlow can be used anywhere from training huge models across clusters in the cloud, to running models locally on an embedded system like your phone.</a:t>
            </a:r>
            <a:endParaRPr sz="1300"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250">
                <a:solidFill>
                  <a:srgbClr val="80868B"/>
                </a:solidFill>
                <a:highlight>
                  <a:srgbClr val="FFFFFF"/>
                </a:highlight>
              </a:rPr>
              <a:t>TensorFlow Lite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marR="0" lvl="0" indent="-317500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ja" sz="1300">
                <a:solidFill>
                  <a:srgbClr val="202124"/>
                </a:solidFill>
              </a:rPr>
              <a:t>TensorFlow Lite is for mobile and embedded devices.</a:t>
            </a:r>
            <a:endParaRPr sz="1300">
              <a:solidFill>
                <a:srgbClr val="202124"/>
              </a:solidFill>
            </a:endParaRPr>
          </a:p>
          <a:p>
            <a:pPr marL="457200" marR="0" lvl="0" indent="-317500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ja" sz="1300">
                <a:solidFill>
                  <a:srgbClr val="202124"/>
                </a:solidFill>
              </a:rPr>
              <a:t>TensorFlow Lite is the official solution for running machine learning models on mobile and embedded devices.</a:t>
            </a:r>
            <a:endParaRPr sz="1300">
              <a:solidFill>
                <a:srgbClr val="202124"/>
              </a:solidFill>
            </a:endParaRPr>
          </a:p>
          <a:p>
            <a:pPr marL="457200" marR="0" lvl="0" indent="-317500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ja" sz="1300">
                <a:solidFill>
                  <a:srgbClr val="202124"/>
                </a:solidFill>
              </a:rPr>
              <a:t>It enables on‑device machine learning inference with low latency and a small binary size on Android, iOS, and other operating systems.</a:t>
            </a:r>
            <a:endParaRPr sz="1300">
              <a:solidFill>
                <a:srgbClr val="202124"/>
              </a:solidFill>
            </a:endParaRPr>
          </a:p>
        </p:txBody>
      </p:sp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195775" y="31032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3000"/>
              </a:spcBef>
              <a:spcAft>
                <a:spcPts val="1500"/>
              </a:spcAft>
              <a:buNone/>
            </a:pPr>
            <a:r>
              <a:rPr lang="ja"/>
              <a:t>TensorFlow Lite Architecture</a:t>
            </a: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926" y="841413"/>
            <a:ext cx="4602299" cy="42437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195775" y="31032"/>
            <a:ext cx="7886700" cy="668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TensorFlow Lite Users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254000" y="818450"/>
            <a:ext cx="8650200" cy="4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ja" sz="1950">
                <a:solidFill>
                  <a:srgbClr val="80868B"/>
                </a:solidFill>
                <a:highlight>
                  <a:srgbClr val="FFFFFF"/>
                </a:highlight>
              </a:rPr>
              <a:t>Use AI in Mobile Devices and Embedded Devices.</a:t>
            </a:r>
            <a:endParaRPr sz="1950">
              <a:solidFill>
                <a:srgbClr val="80868B"/>
              </a:solidFill>
              <a:highlight>
                <a:srgbClr val="FFFFFF"/>
              </a:highlight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ja" sz="1950">
                <a:solidFill>
                  <a:srgbClr val="80868B"/>
                </a:solidFill>
                <a:highlight>
                  <a:srgbClr val="FFFFFF"/>
                </a:highlight>
              </a:rPr>
              <a:t>Enables on‑device machine learning inference with low latency and a small binary size on Android, iOS, and other operating systems.</a:t>
            </a:r>
            <a:endParaRPr sz="1950">
              <a:solidFill>
                <a:srgbClr val="80868B"/>
              </a:solidFill>
            </a:endParaRPr>
          </a:p>
          <a:p>
            <a:pPr marL="457200" lvl="0" indent="-279400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ja" sz="1950">
                <a:solidFill>
                  <a:srgbClr val="80868B"/>
                </a:solidFill>
              </a:rPr>
              <a:t>Some of tensorFlow Lite users -</a:t>
            </a:r>
            <a:endParaRPr sz="800"/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037" y="3021125"/>
            <a:ext cx="6519927" cy="125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2421</Words>
  <Application>Microsoft Macintosh PowerPoint</Application>
  <PresentationFormat>On-screen Show (16:9)</PresentationFormat>
  <Paragraphs>321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Calibri</vt:lpstr>
      <vt:lpstr>Roboto</vt:lpstr>
      <vt:lpstr>Arial</vt:lpstr>
      <vt:lpstr>HiraKakuPro-W3</vt:lpstr>
      <vt:lpstr>Times New Roman</vt:lpstr>
      <vt:lpstr>Office テーマ</vt:lpstr>
      <vt:lpstr>TensorFlow Lite - Running Machine Learning Models on Android&amp;Embedded devices  Deploy machine learning models on mobile and IoT devices</vt:lpstr>
      <vt:lpstr>Table of Contents </vt:lpstr>
      <vt:lpstr>PowerPoint Presentation</vt:lpstr>
      <vt:lpstr>Build your first TensorFlow Lite app</vt:lpstr>
      <vt:lpstr>Scope - Optimized models for common mobile and edge use cases</vt:lpstr>
      <vt:lpstr>What is TensorFlow &amp; TensorFlow Lite</vt:lpstr>
      <vt:lpstr>What is TensorFlow &amp; TensorFlow Lite</vt:lpstr>
      <vt:lpstr>TensorFlow Lite Architecture</vt:lpstr>
      <vt:lpstr>TensorFlow Lite Users</vt:lpstr>
      <vt:lpstr>TensorFlow Lite example apps</vt:lpstr>
      <vt:lpstr>Benifits</vt:lpstr>
      <vt:lpstr>How it works</vt:lpstr>
      <vt:lpstr>PowerPoint Presentation</vt:lpstr>
      <vt:lpstr>Before Starting - Some basic terms</vt:lpstr>
      <vt:lpstr>Before Starting - Some basic terms</vt:lpstr>
      <vt:lpstr>Before Starting - Some basic terms</vt:lpstr>
      <vt:lpstr>Deep Learning Models - pre trained</vt:lpstr>
      <vt:lpstr>Before Starting - Some basic terms</vt:lpstr>
      <vt:lpstr>PowerPoint Presentation</vt:lpstr>
      <vt:lpstr>We build .lite and .txt files</vt:lpstr>
      <vt:lpstr>Setup Tensorflow</vt:lpstr>
      <vt:lpstr>Test the Model</vt:lpstr>
      <vt:lpstr>Test the Model</vt:lpstr>
      <vt:lpstr>Convert to .lite - Using the TFLite converter</vt:lpstr>
      <vt:lpstr>Add your model files to the project </vt:lpstr>
      <vt:lpstr>PowerPoint Presentation</vt:lpstr>
      <vt:lpstr>Setup the Android app</vt:lpstr>
      <vt:lpstr>Setup the Android app - change the android tag configuration if required</vt:lpstr>
      <vt:lpstr>Test the Android app - Running Machine Learning Models</vt:lpstr>
      <vt:lpstr>Live Example / Running example with android studio</vt:lpstr>
      <vt:lpstr>PowerPoint Presentation</vt:lpstr>
      <vt:lpstr>How does it work</vt:lpstr>
      <vt:lpstr>How does it work - Using theTFLite Java API</vt:lpstr>
      <vt:lpstr>How does it work</vt:lpstr>
      <vt:lpstr>How does it work - Run the model</vt:lpstr>
      <vt:lpstr> https://youtu.be/JnhW5tQ_7Vo  https://www.tensorflow.org/lite  https://www.tensorflow.org/lite/guide/android  https://towardsdatascience.com/machine-learning-classifiers-a5cc4e1b0623  https://towardsdatascience.com/the-7-steps-of-machine-learning-2877d7e5548e  https://www.tensorflow.org/lite/models/object_detection/overview  https://www.youtube.com/channel/UC0rqucBdTuFTjJiefW5t-IQ/playlists  https://github.com/tensorflow/examples/tree/master/lite/examples </vt:lpstr>
      <vt:lpstr>Questions!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 Lite - Running Machine Learning Models on Android&amp;Embedded devices  Deploy machine learning models on mobile and IoT devices</dc:title>
  <cp:lastModifiedBy>Microsoft Office User</cp:lastModifiedBy>
  <cp:revision>1</cp:revision>
  <dcterms:modified xsi:type="dcterms:W3CDTF">2019-12-17T14:14:51Z</dcterms:modified>
</cp:coreProperties>
</file>